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9" r:id="rId3"/>
    <p:sldId id="263" r:id="rId4"/>
    <p:sldId id="258" r:id="rId5"/>
    <p:sldId id="264" r:id="rId6"/>
    <p:sldId id="266" r:id="rId7"/>
    <p:sldId id="270" r:id="rId8"/>
    <p:sldId id="267" r:id="rId9"/>
    <p:sldId id="268" r:id="rId10"/>
    <p:sldId id="26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85FDAB-9383-D8B4-D917-0EE56FDA6BD4}" v="684" dt="2025-05-04T23:56:34.7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64"/>
    <p:restoredTop sz="94681"/>
  </p:normalViewPr>
  <p:slideViewPr>
    <p:cSldViewPr snapToGrid="0">
      <p:cViewPr varScale="1">
        <p:scale>
          <a:sx n="107" d="100"/>
          <a:sy n="107" d="100"/>
        </p:scale>
        <p:origin x="6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159E58-51E6-0240-9032-F03E5144A1D9}" type="datetimeFigureOut">
              <a:rPr lang="en-US" smtClean="0"/>
              <a:t>5/4/25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A80C70-5A2A-384C-ACE7-3B7209D893CA}" type="slidenum">
              <a:rPr lang="en-US" smtClean="0"/>
              <a:t>‹#›</a:t>
            </a:fld>
            <a:endParaRPr lang="en-US"/>
          </a:p>
        </p:txBody>
      </p:sp>
    </p:spTree>
    <p:extLst>
      <p:ext uri="{BB962C8B-B14F-4D97-AF65-F5344CB8AC3E}">
        <p14:creationId xmlns:p14="http://schemas.microsoft.com/office/powerpoint/2010/main" val="20475564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Hello, I’m Donna Dearing, and my Capstone Project is about Airline Ticket Reissue.</a:t>
            </a:r>
          </a:p>
        </p:txBody>
      </p:sp>
      <p:sp>
        <p:nvSpPr>
          <p:cNvPr id="4" name="Slide Number Placeholder 3"/>
          <p:cNvSpPr>
            <a:spLocks noGrp="1"/>
          </p:cNvSpPr>
          <p:nvPr>
            <p:ph type="sldNum" sz="quarter" idx="5"/>
          </p:nvPr>
        </p:nvSpPr>
        <p:spPr/>
        <p:txBody>
          <a:bodyPr/>
          <a:lstStyle/>
          <a:p>
            <a:fld id="{FEA80C70-5A2A-384C-ACE7-3B7209D893CA}" type="slidenum">
              <a:rPr lang="en-US" smtClean="0"/>
              <a:t>1</a:t>
            </a:fld>
            <a:endParaRPr lang="en-US"/>
          </a:p>
        </p:txBody>
      </p:sp>
    </p:spTree>
    <p:extLst>
      <p:ext uri="{BB962C8B-B14F-4D97-AF65-F5344CB8AC3E}">
        <p14:creationId xmlns:p14="http://schemas.microsoft.com/office/powerpoint/2010/main" val="8445282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the enhancement to printing only the necessary data when reissuing existing tickets when there are irregular operations with a flight, utilizing MySQL, VS &amp; GitHub, saving time and money! Thank you for your time. </a:t>
            </a:r>
          </a:p>
        </p:txBody>
      </p:sp>
      <p:sp>
        <p:nvSpPr>
          <p:cNvPr id="4" name="Slide Number Placeholder 3"/>
          <p:cNvSpPr>
            <a:spLocks noGrp="1"/>
          </p:cNvSpPr>
          <p:nvPr>
            <p:ph type="sldNum" sz="quarter" idx="5"/>
          </p:nvPr>
        </p:nvSpPr>
        <p:spPr/>
        <p:txBody>
          <a:bodyPr/>
          <a:lstStyle/>
          <a:p>
            <a:fld id="{FEA80C70-5A2A-384C-ACE7-3B7209D893CA}" type="slidenum">
              <a:rPr lang="en-US" smtClean="0"/>
              <a:t>10</a:t>
            </a:fld>
            <a:endParaRPr lang="en-US"/>
          </a:p>
        </p:txBody>
      </p:sp>
    </p:spTree>
    <p:extLst>
      <p:ext uri="{BB962C8B-B14F-4D97-AF65-F5344CB8AC3E}">
        <p14:creationId xmlns:p14="http://schemas.microsoft.com/office/powerpoint/2010/main" val="2990477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Let me explain. When an AA </a:t>
            </a:r>
            <a:r>
              <a:rPr lang="en-US" err="1"/>
              <a:t>psgr</a:t>
            </a:r>
            <a:r>
              <a:rPr lang="en-US"/>
              <a:t> </a:t>
            </a:r>
            <a:r>
              <a:rPr lang="en-US" err="1"/>
              <a:t>chgs</a:t>
            </a:r>
            <a:r>
              <a:rPr lang="en-US"/>
              <a:t> their </a:t>
            </a:r>
            <a:r>
              <a:rPr lang="en-US" err="1"/>
              <a:t>itin</a:t>
            </a:r>
            <a:r>
              <a:rPr lang="en-US"/>
              <a:t>, whether vol or involuntary, the agent must reissue the </a:t>
            </a:r>
            <a:r>
              <a:rPr lang="en-US" err="1"/>
              <a:t>tkt</a:t>
            </a:r>
            <a:r>
              <a:rPr lang="en-US"/>
              <a:t>, otherwise the </a:t>
            </a:r>
            <a:r>
              <a:rPr lang="en-US" err="1"/>
              <a:t>psgr</a:t>
            </a:r>
            <a:r>
              <a:rPr lang="en-US"/>
              <a:t> cannot ck-in and obtain their boarding pass. Only and Agent can reissue, not a </a:t>
            </a:r>
            <a:r>
              <a:rPr lang="en-US" err="1"/>
              <a:t>psgr</a:t>
            </a:r>
            <a:r>
              <a:rPr lang="en-US"/>
              <a:t>. </a:t>
            </a:r>
          </a:p>
        </p:txBody>
      </p:sp>
      <p:sp>
        <p:nvSpPr>
          <p:cNvPr id="4" name="Slide Number Placeholder 3"/>
          <p:cNvSpPr>
            <a:spLocks noGrp="1"/>
          </p:cNvSpPr>
          <p:nvPr>
            <p:ph type="sldNum" sz="quarter" idx="5"/>
          </p:nvPr>
        </p:nvSpPr>
        <p:spPr/>
        <p:txBody>
          <a:bodyPr/>
          <a:lstStyle/>
          <a:p>
            <a:fld id="{FEA80C70-5A2A-384C-ACE7-3B7209D893CA}" type="slidenum">
              <a:rPr lang="en-US" smtClean="0"/>
              <a:t>2</a:t>
            </a:fld>
            <a:endParaRPr lang="en-US"/>
          </a:p>
        </p:txBody>
      </p:sp>
    </p:spTree>
    <p:extLst>
      <p:ext uri="{BB962C8B-B14F-4D97-AF65-F5344CB8AC3E}">
        <p14:creationId xmlns:p14="http://schemas.microsoft.com/office/powerpoint/2010/main" val="20410680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 the left side we have a copy of the passenger’s itinerary, the fare information and the boarding pass, which is all we need. On the right side we have print outs that are not needed, such as baggage rules.</a:t>
            </a:r>
          </a:p>
        </p:txBody>
      </p:sp>
      <p:sp>
        <p:nvSpPr>
          <p:cNvPr id="4" name="Slide Number Placeholder 3"/>
          <p:cNvSpPr>
            <a:spLocks noGrp="1"/>
          </p:cNvSpPr>
          <p:nvPr>
            <p:ph type="sldNum" sz="quarter" idx="5"/>
          </p:nvPr>
        </p:nvSpPr>
        <p:spPr/>
        <p:txBody>
          <a:bodyPr/>
          <a:lstStyle/>
          <a:p>
            <a:fld id="{FEA80C70-5A2A-384C-ACE7-3B7209D893CA}" type="slidenum">
              <a:rPr lang="en-US" smtClean="0"/>
              <a:t>3</a:t>
            </a:fld>
            <a:endParaRPr lang="en-US"/>
          </a:p>
        </p:txBody>
      </p:sp>
    </p:spTree>
    <p:extLst>
      <p:ext uri="{BB962C8B-B14F-4D97-AF65-F5344CB8AC3E}">
        <p14:creationId xmlns:p14="http://schemas.microsoft.com/office/powerpoint/2010/main" val="588803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User Persona is:</a:t>
            </a:r>
            <a:br>
              <a:rPr lang="en-US" dirty="0"/>
            </a:br>
            <a:r>
              <a:rPr lang="en-US" dirty="0"/>
              <a:t>User Problem-Solving involves changing or eliminating the code to not print out unnecessary items after the ticket exchange. This can save a min of over $4k per day in just one station alone.</a:t>
            </a:r>
            <a:br>
              <a:rPr lang="en-US" dirty="0"/>
            </a:br>
            <a:r>
              <a:rPr lang="en-US" dirty="0"/>
              <a:t>User Interaction will be saving the </a:t>
            </a:r>
            <a:r>
              <a:rPr lang="en-US" dirty="0" err="1"/>
              <a:t>psgrs</a:t>
            </a:r>
            <a:r>
              <a:rPr lang="en-US" dirty="0"/>
              <a:t> time, the agents time and the company’s money clearly justifies this implementation.</a:t>
            </a:r>
          </a:p>
        </p:txBody>
      </p:sp>
      <p:sp>
        <p:nvSpPr>
          <p:cNvPr id="4" name="Slide Number Placeholder 3"/>
          <p:cNvSpPr>
            <a:spLocks noGrp="1"/>
          </p:cNvSpPr>
          <p:nvPr>
            <p:ph type="sldNum" sz="quarter" idx="5"/>
          </p:nvPr>
        </p:nvSpPr>
        <p:spPr/>
        <p:txBody>
          <a:bodyPr/>
          <a:lstStyle/>
          <a:p>
            <a:fld id="{FEA80C70-5A2A-384C-ACE7-3B7209D893CA}" type="slidenum">
              <a:rPr lang="en-US" smtClean="0"/>
              <a:t>4</a:t>
            </a:fld>
            <a:endParaRPr lang="en-US"/>
          </a:p>
        </p:txBody>
      </p:sp>
    </p:spTree>
    <p:extLst>
      <p:ext uri="{BB962C8B-B14F-4D97-AF65-F5344CB8AC3E}">
        <p14:creationId xmlns:p14="http://schemas.microsoft.com/office/powerpoint/2010/main" val="30270666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reduce ticket stock, I've created a database using MySQL to store </a:t>
            </a:r>
            <a:r>
              <a:rPr lang="en-US" dirty="0" err="1"/>
              <a:t>relavant</a:t>
            </a:r>
            <a:r>
              <a:rPr lang="en-US" dirty="0"/>
              <a:t> tables, utilizing both Visual Studio code editor and GitHub repository to manage all code changes. </a:t>
            </a:r>
          </a:p>
        </p:txBody>
      </p:sp>
      <p:sp>
        <p:nvSpPr>
          <p:cNvPr id="4" name="Slide Number Placeholder 3"/>
          <p:cNvSpPr>
            <a:spLocks noGrp="1"/>
          </p:cNvSpPr>
          <p:nvPr>
            <p:ph type="sldNum" sz="quarter" idx="5"/>
          </p:nvPr>
        </p:nvSpPr>
        <p:spPr/>
        <p:txBody>
          <a:bodyPr/>
          <a:lstStyle/>
          <a:p>
            <a:fld id="{FEA80C70-5A2A-384C-ACE7-3B7209D893CA}" type="slidenum">
              <a:rPr lang="en-US" smtClean="0"/>
              <a:t>5</a:t>
            </a:fld>
            <a:endParaRPr lang="en-US"/>
          </a:p>
        </p:txBody>
      </p:sp>
    </p:spTree>
    <p:extLst>
      <p:ext uri="{BB962C8B-B14F-4D97-AF65-F5344CB8AC3E}">
        <p14:creationId xmlns:p14="http://schemas.microsoft.com/office/powerpoint/2010/main" val="2123468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I'm displaying the code in the </a:t>
            </a:r>
            <a:r>
              <a:rPr lang="en-US" dirty="0" err="1"/>
              <a:t>final_airline_reissue</a:t>
            </a:r>
            <a:r>
              <a:rPr lang="en-US" dirty="0"/>
              <a:t> code to show how I created the tables. </a:t>
            </a:r>
          </a:p>
        </p:txBody>
      </p:sp>
      <p:sp>
        <p:nvSpPr>
          <p:cNvPr id="4" name="Slide Number Placeholder 3"/>
          <p:cNvSpPr>
            <a:spLocks noGrp="1"/>
          </p:cNvSpPr>
          <p:nvPr>
            <p:ph type="sldNum" sz="quarter" idx="5"/>
          </p:nvPr>
        </p:nvSpPr>
        <p:spPr/>
        <p:txBody>
          <a:bodyPr/>
          <a:lstStyle/>
          <a:p>
            <a:fld id="{FEA80C70-5A2A-384C-ACE7-3B7209D893CA}" type="slidenum">
              <a:rPr lang="en-US" smtClean="0"/>
              <a:t>6</a:t>
            </a:fld>
            <a:endParaRPr lang="en-US"/>
          </a:p>
        </p:txBody>
      </p:sp>
    </p:spTree>
    <p:extLst>
      <p:ext uri="{BB962C8B-B14F-4D97-AF65-F5344CB8AC3E}">
        <p14:creationId xmlns:p14="http://schemas.microsoft.com/office/powerpoint/2010/main" val="32308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the output of each table created in the SQL file. Notice the Flight data display details, the Passengers data display w/record locator &amp; names, and the </a:t>
            </a:r>
            <a:r>
              <a:rPr lang="en-US" dirty="0" err="1"/>
              <a:t>Resv</a:t>
            </a:r>
            <a:r>
              <a:rPr lang="en-US" dirty="0"/>
              <a:t> status display of booked/reissued or canceled.</a:t>
            </a:r>
          </a:p>
        </p:txBody>
      </p:sp>
      <p:sp>
        <p:nvSpPr>
          <p:cNvPr id="4" name="Slide Number Placeholder 3"/>
          <p:cNvSpPr>
            <a:spLocks noGrp="1"/>
          </p:cNvSpPr>
          <p:nvPr>
            <p:ph type="sldNum" sz="quarter" idx="5"/>
          </p:nvPr>
        </p:nvSpPr>
        <p:spPr/>
        <p:txBody>
          <a:bodyPr/>
          <a:lstStyle/>
          <a:p>
            <a:fld id="{FEA80C70-5A2A-384C-ACE7-3B7209D893CA}" type="slidenum">
              <a:rPr lang="en-US" smtClean="0"/>
              <a:t>7</a:t>
            </a:fld>
            <a:endParaRPr lang="en-US"/>
          </a:p>
        </p:txBody>
      </p:sp>
    </p:spTree>
    <p:extLst>
      <p:ext uri="{BB962C8B-B14F-4D97-AF65-F5344CB8AC3E}">
        <p14:creationId xmlns:p14="http://schemas.microsoft.com/office/powerpoint/2010/main" val="40707888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display of my Visual Studio IDE on my local hard drive where I can set up the code to communicate between MySQL files and GitHub, where my online repository is.</a:t>
            </a:r>
          </a:p>
        </p:txBody>
      </p:sp>
      <p:sp>
        <p:nvSpPr>
          <p:cNvPr id="4" name="Slide Number Placeholder 3"/>
          <p:cNvSpPr>
            <a:spLocks noGrp="1"/>
          </p:cNvSpPr>
          <p:nvPr>
            <p:ph type="sldNum" sz="quarter" idx="5"/>
          </p:nvPr>
        </p:nvSpPr>
        <p:spPr/>
        <p:txBody>
          <a:bodyPr/>
          <a:lstStyle/>
          <a:p>
            <a:fld id="{FEA80C70-5A2A-384C-ACE7-3B7209D893CA}" type="slidenum">
              <a:rPr lang="en-US" smtClean="0"/>
              <a:t>8</a:t>
            </a:fld>
            <a:endParaRPr lang="en-US"/>
          </a:p>
        </p:txBody>
      </p:sp>
    </p:spTree>
    <p:extLst>
      <p:ext uri="{BB962C8B-B14F-4D97-AF65-F5344CB8AC3E}">
        <p14:creationId xmlns:p14="http://schemas.microsoft.com/office/powerpoint/2010/main" val="42067793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the online link to my GitHub repository and all the files I've uploaded from Visual Studio to test my code. </a:t>
            </a:r>
          </a:p>
        </p:txBody>
      </p:sp>
      <p:sp>
        <p:nvSpPr>
          <p:cNvPr id="4" name="Slide Number Placeholder 3"/>
          <p:cNvSpPr>
            <a:spLocks noGrp="1"/>
          </p:cNvSpPr>
          <p:nvPr>
            <p:ph type="sldNum" sz="quarter" idx="5"/>
          </p:nvPr>
        </p:nvSpPr>
        <p:spPr/>
        <p:txBody>
          <a:bodyPr/>
          <a:lstStyle/>
          <a:p>
            <a:fld id="{FEA80C70-5A2A-384C-ACE7-3B7209D893CA}" type="slidenum">
              <a:rPr lang="en-US" smtClean="0"/>
              <a:t>9</a:t>
            </a:fld>
            <a:endParaRPr lang="en-US"/>
          </a:p>
        </p:txBody>
      </p:sp>
    </p:spTree>
    <p:extLst>
      <p:ext uri="{BB962C8B-B14F-4D97-AF65-F5344CB8AC3E}">
        <p14:creationId xmlns:p14="http://schemas.microsoft.com/office/powerpoint/2010/main" val="3854307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CAA4-5E9E-633A-B980-62C0856691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6F26F52-B1BD-87DC-B713-1463C5AC4A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75DF574-4A55-1BF3-94A8-E49BB2736321}"/>
              </a:ext>
            </a:extLst>
          </p:cNvPr>
          <p:cNvSpPr>
            <a:spLocks noGrp="1"/>
          </p:cNvSpPr>
          <p:nvPr>
            <p:ph type="dt" sz="half" idx="10"/>
          </p:nvPr>
        </p:nvSpPr>
        <p:spPr/>
        <p:txBody>
          <a:bodyPr/>
          <a:lstStyle/>
          <a:p>
            <a:fld id="{6F42A487-B2A4-A24E-9743-C10FA1B43348}" type="datetimeFigureOut">
              <a:rPr lang="en-US" smtClean="0"/>
              <a:t>5/4/25</a:t>
            </a:fld>
            <a:endParaRPr lang="en-US"/>
          </a:p>
        </p:txBody>
      </p:sp>
      <p:sp>
        <p:nvSpPr>
          <p:cNvPr id="5" name="Footer Placeholder 4">
            <a:extLst>
              <a:ext uri="{FF2B5EF4-FFF2-40B4-BE49-F238E27FC236}">
                <a16:creationId xmlns:a16="http://schemas.microsoft.com/office/drawing/2014/main" id="{90BAF08D-EE72-10F6-E6E9-43320C45E7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516F67-138C-2D0C-F3A8-B10934A1F960}"/>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807638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BB660-1075-93B4-3692-722C87EB355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89EA0C-5B44-7613-EA2C-E73669FCAF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F5A5FC-6DDA-A9C1-3054-037DD2354E02}"/>
              </a:ext>
            </a:extLst>
          </p:cNvPr>
          <p:cNvSpPr>
            <a:spLocks noGrp="1"/>
          </p:cNvSpPr>
          <p:nvPr>
            <p:ph type="dt" sz="half" idx="10"/>
          </p:nvPr>
        </p:nvSpPr>
        <p:spPr/>
        <p:txBody>
          <a:bodyPr/>
          <a:lstStyle/>
          <a:p>
            <a:fld id="{6F42A487-B2A4-A24E-9743-C10FA1B43348}" type="datetimeFigureOut">
              <a:rPr lang="en-US" smtClean="0"/>
              <a:t>5/4/25</a:t>
            </a:fld>
            <a:endParaRPr lang="en-US"/>
          </a:p>
        </p:txBody>
      </p:sp>
      <p:sp>
        <p:nvSpPr>
          <p:cNvPr id="5" name="Footer Placeholder 4">
            <a:extLst>
              <a:ext uri="{FF2B5EF4-FFF2-40B4-BE49-F238E27FC236}">
                <a16:creationId xmlns:a16="http://schemas.microsoft.com/office/drawing/2014/main" id="{B0717A45-4B36-16B0-E7DE-B8B2FBF973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28C0E2-A0D7-1988-9661-210BDEA228FF}"/>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3224929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2A1A02-4A7A-6DCC-9128-EF8CD4650C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E25778-3DBF-7F40-CEB2-32F37210D8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E20E3B-D0B8-4AE0-1B29-536B1AE669D5}"/>
              </a:ext>
            </a:extLst>
          </p:cNvPr>
          <p:cNvSpPr>
            <a:spLocks noGrp="1"/>
          </p:cNvSpPr>
          <p:nvPr>
            <p:ph type="dt" sz="half" idx="10"/>
          </p:nvPr>
        </p:nvSpPr>
        <p:spPr/>
        <p:txBody>
          <a:bodyPr/>
          <a:lstStyle/>
          <a:p>
            <a:fld id="{6F42A487-B2A4-A24E-9743-C10FA1B43348}" type="datetimeFigureOut">
              <a:rPr lang="en-US" smtClean="0"/>
              <a:t>5/4/25</a:t>
            </a:fld>
            <a:endParaRPr lang="en-US"/>
          </a:p>
        </p:txBody>
      </p:sp>
      <p:sp>
        <p:nvSpPr>
          <p:cNvPr id="5" name="Footer Placeholder 4">
            <a:extLst>
              <a:ext uri="{FF2B5EF4-FFF2-40B4-BE49-F238E27FC236}">
                <a16:creationId xmlns:a16="http://schemas.microsoft.com/office/drawing/2014/main" id="{538897F1-9267-FF2B-D5F1-8B91F75E59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572405-9968-0BAF-AB45-70D99AD67F8B}"/>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890518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3D3B3-D82B-D428-0D2F-9B6C27A301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ECFAC0-0663-29EA-0667-F59BEE666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99D69-A84E-FC9C-E299-C56754284B28}"/>
              </a:ext>
            </a:extLst>
          </p:cNvPr>
          <p:cNvSpPr>
            <a:spLocks noGrp="1"/>
          </p:cNvSpPr>
          <p:nvPr>
            <p:ph type="dt" sz="half" idx="10"/>
          </p:nvPr>
        </p:nvSpPr>
        <p:spPr/>
        <p:txBody>
          <a:bodyPr/>
          <a:lstStyle/>
          <a:p>
            <a:fld id="{6F42A487-B2A4-A24E-9743-C10FA1B43348}" type="datetimeFigureOut">
              <a:rPr lang="en-US" smtClean="0"/>
              <a:t>5/4/25</a:t>
            </a:fld>
            <a:endParaRPr lang="en-US"/>
          </a:p>
        </p:txBody>
      </p:sp>
      <p:sp>
        <p:nvSpPr>
          <p:cNvPr id="5" name="Footer Placeholder 4">
            <a:extLst>
              <a:ext uri="{FF2B5EF4-FFF2-40B4-BE49-F238E27FC236}">
                <a16:creationId xmlns:a16="http://schemas.microsoft.com/office/drawing/2014/main" id="{FFADBA98-5883-0AB7-D10A-9D9A6C5CA6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B59CB0-EABC-FF97-D2C4-0FC5C542E623}"/>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031200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0ECE7-1E8D-F99B-C889-BF378B100BB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AE4DC2D-569A-BBEC-ECC6-6E163F76B9C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E321D3-B2D6-F043-2629-9B5481B0BF5F}"/>
              </a:ext>
            </a:extLst>
          </p:cNvPr>
          <p:cNvSpPr>
            <a:spLocks noGrp="1"/>
          </p:cNvSpPr>
          <p:nvPr>
            <p:ph type="dt" sz="half" idx="10"/>
          </p:nvPr>
        </p:nvSpPr>
        <p:spPr/>
        <p:txBody>
          <a:bodyPr/>
          <a:lstStyle/>
          <a:p>
            <a:fld id="{6F42A487-B2A4-A24E-9743-C10FA1B43348}" type="datetimeFigureOut">
              <a:rPr lang="en-US" smtClean="0"/>
              <a:t>5/4/25</a:t>
            </a:fld>
            <a:endParaRPr lang="en-US"/>
          </a:p>
        </p:txBody>
      </p:sp>
      <p:sp>
        <p:nvSpPr>
          <p:cNvPr id="5" name="Footer Placeholder 4">
            <a:extLst>
              <a:ext uri="{FF2B5EF4-FFF2-40B4-BE49-F238E27FC236}">
                <a16:creationId xmlns:a16="http://schemas.microsoft.com/office/drawing/2014/main" id="{0179181E-DC15-F023-6E8F-9A9C5CD236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CDF4B4-EF65-752A-94BD-6A28DDFEB820}"/>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222270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BBEA4-8637-2DB4-B7CE-341FC2A9F4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186FD9-FFD7-40AD-C1A3-FFC3B0C242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BBC627-378A-484F-7231-CE6B46AB94E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482F0F8-C237-B2D1-7EF1-2C6C300ADD6B}"/>
              </a:ext>
            </a:extLst>
          </p:cNvPr>
          <p:cNvSpPr>
            <a:spLocks noGrp="1"/>
          </p:cNvSpPr>
          <p:nvPr>
            <p:ph type="dt" sz="half" idx="10"/>
          </p:nvPr>
        </p:nvSpPr>
        <p:spPr/>
        <p:txBody>
          <a:bodyPr/>
          <a:lstStyle/>
          <a:p>
            <a:fld id="{6F42A487-B2A4-A24E-9743-C10FA1B43348}" type="datetimeFigureOut">
              <a:rPr lang="en-US" smtClean="0"/>
              <a:t>5/4/25</a:t>
            </a:fld>
            <a:endParaRPr lang="en-US"/>
          </a:p>
        </p:txBody>
      </p:sp>
      <p:sp>
        <p:nvSpPr>
          <p:cNvPr id="6" name="Footer Placeholder 5">
            <a:extLst>
              <a:ext uri="{FF2B5EF4-FFF2-40B4-BE49-F238E27FC236}">
                <a16:creationId xmlns:a16="http://schemas.microsoft.com/office/drawing/2014/main" id="{DFFBF7EB-EF95-6F85-ABA6-CFAEE37E54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26E962-87B5-B067-BF33-86611ABB77BF}"/>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2576433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D3CB2-3AC0-BAD2-2244-0D7E1DE4F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0731DD-7860-296B-5F4C-BB09B42BAE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BBADCD-6FDC-048A-EF23-5F3F8AC76E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5401B1-F81F-C552-ADE5-75F029B62E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C98497-E3EE-4A29-3385-82F9B96429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831EB7-18C5-7F2B-B32E-03FF9D20E26F}"/>
              </a:ext>
            </a:extLst>
          </p:cNvPr>
          <p:cNvSpPr>
            <a:spLocks noGrp="1"/>
          </p:cNvSpPr>
          <p:nvPr>
            <p:ph type="dt" sz="half" idx="10"/>
          </p:nvPr>
        </p:nvSpPr>
        <p:spPr/>
        <p:txBody>
          <a:bodyPr/>
          <a:lstStyle/>
          <a:p>
            <a:fld id="{6F42A487-B2A4-A24E-9743-C10FA1B43348}" type="datetimeFigureOut">
              <a:rPr lang="en-US" smtClean="0"/>
              <a:t>5/4/25</a:t>
            </a:fld>
            <a:endParaRPr lang="en-US"/>
          </a:p>
        </p:txBody>
      </p:sp>
      <p:sp>
        <p:nvSpPr>
          <p:cNvPr id="8" name="Footer Placeholder 7">
            <a:extLst>
              <a:ext uri="{FF2B5EF4-FFF2-40B4-BE49-F238E27FC236}">
                <a16:creationId xmlns:a16="http://schemas.microsoft.com/office/drawing/2014/main" id="{1BC8BD93-EEFA-31E3-A970-861710888D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445491-791B-85B3-A72A-ABE4D25B1181}"/>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279789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F6AAF-14B4-6EE1-F6C3-170A52A332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539E14-F398-AF0B-60E0-C82DEC2DB36F}"/>
              </a:ext>
            </a:extLst>
          </p:cNvPr>
          <p:cNvSpPr>
            <a:spLocks noGrp="1"/>
          </p:cNvSpPr>
          <p:nvPr>
            <p:ph type="dt" sz="half" idx="10"/>
          </p:nvPr>
        </p:nvSpPr>
        <p:spPr/>
        <p:txBody>
          <a:bodyPr/>
          <a:lstStyle/>
          <a:p>
            <a:fld id="{6F42A487-B2A4-A24E-9743-C10FA1B43348}" type="datetimeFigureOut">
              <a:rPr lang="en-US" smtClean="0"/>
              <a:t>5/4/25</a:t>
            </a:fld>
            <a:endParaRPr lang="en-US"/>
          </a:p>
        </p:txBody>
      </p:sp>
      <p:sp>
        <p:nvSpPr>
          <p:cNvPr id="4" name="Footer Placeholder 3">
            <a:extLst>
              <a:ext uri="{FF2B5EF4-FFF2-40B4-BE49-F238E27FC236}">
                <a16:creationId xmlns:a16="http://schemas.microsoft.com/office/drawing/2014/main" id="{D4B38C29-8057-C1EE-8FFD-749483D0D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00EAA1-97B7-A3D8-AF74-22609C4FB12E}"/>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3848014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DEE3D6-63E1-603B-FC29-E45A1806B5A6}"/>
              </a:ext>
            </a:extLst>
          </p:cNvPr>
          <p:cNvSpPr>
            <a:spLocks noGrp="1"/>
          </p:cNvSpPr>
          <p:nvPr>
            <p:ph type="dt" sz="half" idx="10"/>
          </p:nvPr>
        </p:nvSpPr>
        <p:spPr/>
        <p:txBody>
          <a:bodyPr/>
          <a:lstStyle/>
          <a:p>
            <a:fld id="{6F42A487-B2A4-A24E-9743-C10FA1B43348}" type="datetimeFigureOut">
              <a:rPr lang="en-US" smtClean="0"/>
              <a:t>5/4/25</a:t>
            </a:fld>
            <a:endParaRPr lang="en-US"/>
          </a:p>
        </p:txBody>
      </p:sp>
      <p:sp>
        <p:nvSpPr>
          <p:cNvPr id="3" name="Footer Placeholder 2">
            <a:extLst>
              <a:ext uri="{FF2B5EF4-FFF2-40B4-BE49-F238E27FC236}">
                <a16:creationId xmlns:a16="http://schemas.microsoft.com/office/drawing/2014/main" id="{87B62B49-AABE-7E9A-B7EA-E6664BE842D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A7A9296-7361-F1AC-97A9-32EA166C9C1C}"/>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8647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EA347-960B-61A6-CB5C-F912322979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33C46F-DBE1-D653-25FB-714C039744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05373A-C6D1-FFCE-9BC3-A786E8BF11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888D63-BB05-9D04-CFE8-E054C35EFF37}"/>
              </a:ext>
            </a:extLst>
          </p:cNvPr>
          <p:cNvSpPr>
            <a:spLocks noGrp="1"/>
          </p:cNvSpPr>
          <p:nvPr>
            <p:ph type="dt" sz="half" idx="10"/>
          </p:nvPr>
        </p:nvSpPr>
        <p:spPr/>
        <p:txBody>
          <a:bodyPr/>
          <a:lstStyle/>
          <a:p>
            <a:fld id="{6F42A487-B2A4-A24E-9743-C10FA1B43348}" type="datetimeFigureOut">
              <a:rPr lang="en-US" smtClean="0"/>
              <a:t>5/4/25</a:t>
            </a:fld>
            <a:endParaRPr lang="en-US"/>
          </a:p>
        </p:txBody>
      </p:sp>
      <p:sp>
        <p:nvSpPr>
          <p:cNvPr id="6" name="Footer Placeholder 5">
            <a:extLst>
              <a:ext uri="{FF2B5EF4-FFF2-40B4-BE49-F238E27FC236}">
                <a16:creationId xmlns:a16="http://schemas.microsoft.com/office/drawing/2014/main" id="{14F14F50-E3C0-D354-D5B1-0D530F597F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74C001-940A-27C7-A123-A592BAB3F502}"/>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207455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1B075-68DB-134B-4096-F3E65CC45A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679973-7422-4F5B-DB39-16A3146FEB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7ED1F86-1DA9-8E42-8637-CF77E99623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66AB82-F86F-0D37-06A0-90CA9AB71A57}"/>
              </a:ext>
            </a:extLst>
          </p:cNvPr>
          <p:cNvSpPr>
            <a:spLocks noGrp="1"/>
          </p:cNvSpPr>
          <p:nvPr>
            <p:ph type="dt" sz="half" idx="10"/>
          </p:nvPr>
        </p:nvSpPr>
        <p:spPr/>
        <p:txBody>
          <a:bodyPr/>
          <a:lstStyle/>
          <a:p>
            <a:fld id="{6F42A487-B2A4-A24E-9743-C10FA1B43348}" type="datetimeFigureOut">
              <a:rPr lang="en-US" smtClean="0"/>
              <a:t>5/4/25</a:t>
            </a:fld>
            <a:endParaRPr lang="en-US"/>
          </a:p>
        </p:txBody>
      </p:sp>
      <p:sp>
        <p:nvSpPr>
          <p:cNvPr id="6" name="Footer Placeholder 5">
            <a:extLst>
              <a:ext uri="{FF2B5EF4-FFF2-40B4-BE49-F238E27FC236}">
                <a16:creationId xmlns:a16="http://schemas.microsoft.com/office/drawing/2014/main" id="{AC4FB508-EFFA-B9B7-6A2F-21E27CE452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BF1828-3766-3D88-5793-1E5C7A4FD26D}"/>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328822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277829-8A5C-AF20-1BF6-548CFF4C97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621FAD6-7F56-9A8A-8CE8-BA5A6047BB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466715-D50F-FBAB-6262-06B9FD1E48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F42A487-B2A4-A24E-9743-C10FA1B43348}" type="datetimeFigureOut">
              <a:rPr lang="en-US" smtClean="0"/>
              <a:t>5/4/25</a:t>
            </a:fld>
            <a:endParaRPr lang="en-US"/>
          </a:p>
        </p:txBody>
      </p:sp>
      <p:sp>
        <p:nvSpPr>
          <p:cNvPr id="5" name="Footer Placeholder 4">
            <a:extLst>
              <a:ext uri="{FF2B5EF4-FFF2-40B4-BE49-F238E27FC236}">
                <a16:creationId xmlns:a16="http://schemas.microsoft.com/office/drawing/2014/main" id="{C6C2CB83-AF8D-0E5C-F37D-7D9E24EC3F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C3BCFC5-8677-FC25-CDD8-85F28BB7F7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061A3FC-D9F3-8D46-9896-F65EA814A1AA}" type="slidenum">
              <a:rPr lang="en-US" smtClean="0"/>
              <a:t>‹#›</a:t>
            </a:fld>
            <a:endParaRPr lang="en-US"/>
          </a:p>
        </p:txBody>
      </p:sp>
    </p:spTree>
    <p:extLst>
      <p:ext uri="{BB962C8B-B14F-4D97-AF65-F5344CB8AC3E}">
        <p14:creationId xmlns:p14="http://schemas.microsoft.com/office/powerpoint/2010/main" val="33357325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0.png"/><Relationship Id="rId5" Type="http://schemas.openxmlformats.org/officeDocument/2006/relationships/hyperlink" Target="https://github.com/ddearing1/COSC-498-Capstone-Project" TargetMode="Externa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71EC1228-8B00-4D31-8616-AAB846D68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04B496-D6BB-196A-C5F6-AECF5ECF70F0}"/>
              </a:ext>
            </a:extLst>
          </p:cNvPr>
          <p:cNvSpPr>
            <a:spLocks noGrp="1"/>
          </p:cNvSpPr>
          <p:nvPr>
            <p:ph type="ctrTitle"/>
          </p:nvPr>
        </p:nvSpPr>
        <p:spPr>
          <a:xfrm>
            <a:off x="9267909" y="2023110"/>
            <a:ext cx="2469624" cy="2846070"/>
          </a:xfrm>
        </p:spPr>
        <p:txBody>
          <a:bodyPr anchor="ctr">
            <a:normAutofit/>
          </a:bodyPr>
          <a:lstStyle/>
          <a:p>
            <a:pPr algn="l"/>
            <a:r>
              <a:rPr lang="en-US" sz="3700"/>
              <a:t>Airline Ticket Reissue</a:t>
            </a:r>
          </a:p>
        </p:txBody>
      </p:sp>
      <p:sp>
        <p:nvSpPr>
          <p:cNvPr id="3" name="Subtitle 2">
            <a:extLst>
              <a:ext uri="{FF2B5EF4-FFF2-40B4-BE49-F238E27FC236}">
                <a16:creationId xmlns:a16="http://schemas.microsoft.com/office/drawing/2014/main" id="{3CB5DF35-DC44-1E47-6650-5D2A8FB9DD5A}"/>
              </a:ext>
            </a:extLst>
          </p:cNvPr>
          <p:cNvSpPr>
            <a:spLocks noGrp="1"/>
          </p:cNvSpPr>
          <p:nvPr>
            <p:ph type="subTitle" idx="1"/>
          </p:nvPr>
        </p:nvSpPr>
        <p:spPr>
          <a:xfrm>
            <a:off x="9267908" y="5086350"/>
            <a:ext cx="2446465" cy="1178298"/>
          </a:xfrm>
        </p:spPr>
        <p:txBody>
          <a:bodyPr>
            <a:normAutofit/>
          </a:bodyPr>
          <a:lstStyle/>
          <a:p>
            <a:pPr algn="l"/>
            <a:r>
              <a:rPr lang="en-US" sz="1600"/>
              <a:t>COSC 498 – Capstone</a:t>
            </a:r>
          </a:p>
          <a:p>
            <a:pPr algn="l"/>
            <a:r>
              <a:rPr lang="en-US" sz="1600"/>
              <a:t>Donna Dearing</a:t>
            </a:r>
          </a:p>
        </p:txBody>
      </p:sp>
      <p:sp>
        <p:nvSpPr>
          <p:cNvPr id="29" name="Rectangle 28">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ircraft jet engine turbine">
            <a:extLst>
              <a:ext uri="{FF2B5EF4-FFF2-40B4-BE49-F238E27FC236}">
                <a16:creationId xmlns:a16="http://schemas.microsoft.com/office/drawing/2014/main" id="{A166299A-69C7-EC4B-B7FA-032A0B33FB34}"/>
              </a:ext>
            </a:extLst>
          </p:cNvPr>
          <p:cNvPicPr>
            <a:picLocks noChangeAspect="1"/>
          </p:cNvPicPr>
          <p:nvPr/>
        </p:nvPicPr>
        <p:blipFill>
          <a:blip r:embed="rId5"/>
          <a:srcRect r="52804" b="-1"/>
          <a:stretch/>
        </p:blipFill>
        <p:spPr>
          <a:xfrm>
            <a:off x="545237" y="858525"/>
            <a:ext cx="3685032" cy="5211906"/>
          </a:xfrm>
          <a:prstGeom prst="rect">
            <a:avLst/>
          </a:prstGeom>
        </p:spPr>
      </p:pic>
      <p:pic>
        <p:nvPicPr>
          <p:cNvPr id="7" name="Picture 6" descr="Aircraft jet engine turbine">
            <a:extLst>
              <a:ext uri="{FF2B5EF4-FFF2-40B4-BE49-F238E27FC236}">
                <a16:creationId xmlns:a16="http://schemas.microsoft.com/office/drawing/2014/main" id="{56C26D78-3395-4F7C-F041-39AF227C81F5}"/>
              </a:ext>
            </a:extLst>
          </p:cNvPr>
          <p:cNvPicPr>
            <a:picLocks noChangeAspect="1"/>
          </p:cNvPicPr>
          <p:nvPr/>
        </p:nvPicPr>
        <p:blipFill>
          <a:blip r:embed="rId5"/>
          <a:srcRect r="52804" b="-1"/>
          <a:stretch/>
        </p:blipFill>
        <p:spPr>
          <a:xfrm>
            <a:off x="4457706" y="858524"/>
            <a:ext cx="3685032" cy="5211906"/>
          </a:xfrm>
          <a:prstGeom prst="rect">
            <a:avLst/>
          </a:prstGeom>
        </p:spPr>
      </p:pic>
      <p:sp>
        <p:nvSpPr>
          <p:cNvPr id="33" name="Rectangle 32">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ircraft jet engine turbine">
            <a:extLst>
              <a:ext uri="{FF2B5EF4-FFF2-40B4-BE49-F238E27FC236}">
                <a16:creationId xmlns:a16="http://schemas.microsoft.com/office/drawing/2014/main" id="{0FF49AA9-1C33-466F-9D9D-D8B5E1B23BF7}"/>
              </a:ext>
            </a:extLst>
          </p:cNvPr>
          <p:cNvPicPr>
            <a:picLocks noChangeAspect="1"/>
          </p:cNvPicPr>
          <p:nvPr/>
        </p:nvPicPr>
        <p:blipFill>
          <a:blip r:embed="rId5"/>
          <a:srcRect r="5882" b="-1"/>
          <a:stretch/>
        </p:blipFill>
        <p:spPr>
          <a:xfrm>
            <a:off x="0" y="9"/>
            <a:ext cx="8384717" cy="6857991"/>
          </a:xfrm>
          <a:prstGeom prst="rect">
            <a:avLst/>
          </a:prstGeom>
        </p:spPr>
      </p:pic>
      <p:pic>
        <p:nvPicPr>
          <p:cNvPr id="24" name="Audio 23">
            <a:extLst>
              <a:ext uri="{FF2B5EF4-FFF2-40B4-BE49-F238E27FC236}">
                <a16:creationId xmlns:a16="http://schemas.microsoft.com/office/drawing/2014/main" id="{33015FCE-E29E-FB74-AFDB-42D37974FD7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29250842"/>
      </p:ext>
    </p:extLst>
  </p:cSld>
  <p:clrMapOvr>
    <a:masterClrMapping/>
  </p:clrMapOvr>
  <mc:AlternateContent xmlns:mc="http://schemas.openxmlformats.org/markup-compatibility/2006" xmlns:p14="http://schemas.microsoft.com/office/powerpoint/2010/main">
    <mc:Choice Requires="p14">
      <p:transition spd="slow" p14:dur="2000" advTm="7105"/>
    </mc:Choice>
    <mc:Fallback xmlns="">
      <p:transition spd="slow" advTm="7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F91B2-3AA8-2079-B3D6-F5EE4EA4B55D}"/>
              </a:ext>
            </a:extLst>
          </p:cNvPr>
          <p:cNvSpPr>
            <a:spLocks noGrp="1"/>
          </p:cNvSpPr>
          <p:nvPr>
            <p:ph type="title"/>
          </p:nvPr>
        </p:nvSpPr>
        <p:spPr/>
        <p:txBody>
          <a:bodyPr/>
          <a:lstStyle/>
          <a:p>
            <a:r>
              <a:rPr lang="en-US" dirty="0"/>
              <a:t>Conclusion</a:t>
            </a:r>
          </a:p>
        </p:txBody>
      </p:sp>
      <p:sp>
        <p:nvSpPr>
          <p:cNvPr id="3" name="TextBox 2">
            <a:extLst>
              <a:ext uri="{FF2B5EF4-FFF2-40B4-BE49-F238E27FC236}">
                <a16:creationId xmlns:a16="http://schemas.microsoft.com/office/drawing/2014/main" id="{11101727-5271-D881-302F-FA985BFBD720}"/>
              </a:ext>
            </a:extLst>
          </p:cNvPr>
          <p:cNvSpPr txBox="1"/>
          <p:nvPr/>
        </p:nvSpPr>
        <p:spPr>
          <a:xfrm>
            <a:off x="1086555" y="1862666"/>
            <a:ext cx="9877777" cy="54168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Success in reducing costs for ticket stock and time for both the passenger and agent by:</a:t>
            </a:r>
          </a:p>
          <a:p>
            <a:endParaRPr lang="en-US" dirty="0"/>
          </a:p>
          <a:p>
            <a:pPr marL="342900" indent="-342900">
              <a:buAutoNum type="arabicPeriod"/>
            </a:pPr>
            <a:r>
              <a:rPr lang="en-US" dirty="0"/>
              <a:t>Setting up a MySQL Database with proper tables to access the  "Reservation", "Flights", and "Passenger" data,</a:t>
            </a:r>
          </a:p>
          <a:p>
            <a:pPr marL="342900" indent="-342900">
              <a:buAutoNum type="arabicPeriod"/>
            </a:pPr>
            <a:r>
              <a:rPr lang="en-US" dirty="0"/>
              <a:t>Utilizing Visual Studio to communicate with MySQL and GitHub to ensure coding is properly executed,</a:t>
            </a:r>
          </a:p>
          <a:p>
            <a:pPr marL="342900" indent="-342900">
              <a:buAutoNum type="arabicPeriod"/>
            </a:pPr>
            <a:r>
              <a:rPr lang="en-US" dirty="0"/>
              <a:t>Utilizing GitHub </a:t>
            </a:r>
            <a:r>
              <a:rPr lang="en-US" dirty="0">
                <a:solidFill>
                  <a:srgbClr val="1F1F1F"/>
                </a:solidFill>
              </a:rPr>
              <a:t>as a repository to store, share, and write code with other team members if necessary, to showcase, track, and manage changes to any code over time.</a:t>
            </a:r>
          </a:p>
          <a:p>
            <a:pPr marL="342900" indent="-342900">
              <a:buAutoNum type="arabicPeriod"/>
            </a:pP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11" name="Audio 10">
            <a:extLst>
              <a:ext uri="{FF2B5EF4-FFF2-40B4-BE49-F238E27FC236}">
                <a16:creationId xmlns:a16="http://schemas.microsoft.com/office/drawing/2014/main" id="{7159AEE6-5631-1775-5B88-2434B20F81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5727026"/>
      </p:ext>
    </p:extLst>
  </p:cSld>
  <p:clrMapOvr>
    <a:masterClrMapping/>
  </p:clrMapOvr>
  <mc:AlternateContent xmlns:mc="http://schemas.openxmlformats.org/markup-compatibility/2006">
    <mc:Choice xmlns:p14="http://schemas.microsoft.com/office/powerpoint/2010/main" Requires="p14">
      <p:transition spd="slow" p14:dur="2000" advTm="23910"/>
    </mc:Choice>
    <mc:Fallback>
      <p:transition spd="slow" advTm="23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E23A4-DBFF-A704-7993-EEAADA414F1C}"/>
              </a:ext>
            </a:extLst>
          </p:cNvPr>
          <p:cNvSpPr>
            <a:spLocks noGrp="1"/>
          </p:cNvSpPr>
          <p:nvPr>
            <p:ph type="title"/>
          </p:nvPr>
        </p:nvSpPr>
        <p:spPr>
          <a:xfrm>
            <a:off x="761800" y="437445"/>
            <a:ext cx="5334197" cy="1143798"/>
          </a:xfrm>
        </p:spPr>
        <p:txBody>
          <a:bodyPr anchor="ctr">
            <a:normAutofit/>
          </a:bodyPr>
          <a:lstStyle/>
          <a:p>
            <a:r>
              <a:rPr lang="en-US" sz="4000"/>
              <a:t>Introduction</a:t>
            </a:r>
          </a:p>
        </p:txBody>
      </p:sp>
      <p:sp>
        <p:nvSpPr>
          <p:cNvPr id="3" name="Content Placeholder 2">
            <a:extLst>
              <a:ext uri="{FF2B5EF4-FFF2-40B4-BE49-F238E27FC236}">
                <a16:creationId xmlns:a16="http://schemas.microsoft.com/office/drawing/2014/main" id="{994A9206-529B-5BAC-AFD6-E1441C889B3C}"/>
              </a:ext>
            </a:extLst>
          </p:cNvPr>
          <p:cNvSpPr>
            <a:spLocks noGrp="1"/>
          </p:cNvSpPr>
          <p:nvPr>
            <p:ph idx="1"/>
          </p:nvPr>
        </p:nvSpPr>
        <p:spPr>
          <a:xfrm>
            <a:off x="761800" y="2559950"/>
            <a:ext cx="5334197" cy="3729013"/>
          </a:xfrm>
        </p:spPr>
        <p:txBody>
          <a:bodyPr vert="horz" lIns="91440" tIns="45720" rIns="91440" bIns="45720" rtlCol="0" anchor="ctr">
            <a:noAutofit/>
          </a:bodyPr>
          <a:lstStyle/>
          <a:p>
            <a:r>
              <a:rPr lang="en-US" sz="2200">
                <a:latin typeface="Aptos"/>
                <a:cs typeface="Arial"/>
              </a:rPr>
              <a:t>This project concerns a solution for printing unnecessary ticket stock when an airline ticket must be reissued. </a:t>
            </a:r>
          </a:p>
          <a:p>
            <a:r>
              <a:rPr lang="en-US" sz="2200">
                <a:latin typeface="Aptos"/>
                <a:cs typeface="Arial"/>
              </a:rPr>
              <a:t>When an American Airlines (AA) passenger changes their ticket, whether voluntary or involuntary, the AA Agent must reissue the original ticket to reflect the change.</a:t>
            </a:r>
          </a:p>
          <a:p>
            <a:pPr lvl="1">
              <a:buFont typeface="Courier New" panose="020B0604020202020204" pitchFamily="34" charset="0"/>
              <a:buChar char="o"/>
            </a:pPr>
            <a:r>
              <a:rPr lang="en-US" sz="2200">
                <a:latin typeface="Aptos"/>
                <a:cs typeface="Arial"/>
              </a:rPr>
              <a:t>Otherwise, the passenger will not be able to check-in for that flight to obtain their boarding pass.</a:t>
            </a:r>
          </a:p>
          <a:p>
            <a:r>
              <a:rPr lang="en-US" sz="2200">
                <a:latin typeface="Aptos"/>
                <a:cs typeface="Arial"/>
              </a:rPr>
              <a:t>Only an AA Agent can reissue an airline ticket; passenger cannot reissue their ticket.</a:t>
            </a:r>
          </a:p>
          <a:p>
            <a:endParaRPr lang="en-US" sz="1900"/>
          </a:p>
          <a:p>
            <a:endParaRPr lang="en-US" sz="1900"/>
          </a:p>
          <a:p>
            <a:endParaRPr lang="en-US" sz="1900"/>
          </a:p>
        </p:txBody>
      </p:sp>
      <p:pic>
        <p:nvPicPr>
          <p:cNvPr id="5" name="Picture 4" descr="Plane in red circle">
            <a:extLst>
              <a:ext uri="{FF2B5EF4-FFF2-40B4-BE49-F238E27FC236}">
                <a16:creationId xmlns:a16="http://schemas.microsoft.com/office/drawing/2014/main" id="{9AFEE512-AD98-82DB-288F-F375724871BD}"/>
              </a:ext>
            </a:extLst>
          </p:cNvPr>
          <p:cNvPicPr>
            <a:picLocks noChangeAspect="1"/>
          </p:cNvPicPr>
          <p:nvPr/>
        </p:nvPicPr>
        <p:blipFill>
          <a:blip r:embed="rId5"/>
          <a:srcRect l="22612" r="23028" b="1"/>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pic>
        <p:nvPicPr>
          <p:cNvPr id="30" name="Audio 29">
            <a:extLst>
              <a:ext uri="{FF2B5EF4-FFF2-40B4-BE49-F238E27FC236}">
                <a16:creationId xmlns:a16="http://schemas.microsoft.com/office/drawing/2014/main" id="{162C48F9-AD27-B569-4EA8-DBCECEE847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85407122"/>
      </p:ext>
    </p:extLst>
  </p:cSld>
  <p:clrMapOvr>
    <a:masterClrMapping/>
  </p:clrMapOvr>
  <mc:AlternateContent xmlns:mc="http://schemas.openxmlformats.org/markup-compatibility/2006" xmlns:p14="http://schemas.microsoft.com/office/powerpoint/2010/main">
    <mc:Choice Requires="p14">
      <p:transition spd="slow" p14:dur="2000" advTm="23221"/>
    </mc:Choice>
    <mc:Fallback xmlns="">
      <p:transition spd="slow" advTm="232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1-Itinerary, #2-Fare Info, #3-Boarding Pass">
            <a:extLst>
              <a:ext uri="{FF2B5EF4-FFF2-40B4-BE49-F238E27FC236}">
                <a16:creationId xmlns:a16="http://schemas.microsoft.com/office/drawing/2014/main" id="{AAECE2CC-8567-132F-7303-AD3D35CDCF24}"/>
              </a:ext>
              <a:ext uri="{C183D7F6-B498-43B3-948B-1728B52AA6E4}">
                <adec:decorative xmlns:adec="http://schemas.microsoft.com/office/drawing/2017/decorative" val="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264724" y="1339851"/>
            <a:ext cx="6049147" cy="4178299"/>
          </a:xfrm>
          <a:prstGeom prst="rect">
            <a:avLst/>
          </a:prstGeom>
        </p:spPr>
      </p:pic>
      <p:pic>
        <p:nvPicPr>
          <p:cNvPr id="5" name="Picture 4" descr="Sample ticket stock not needed.">
            <a:extLst>
              <a:ext uri="{FF2B5EF4-FFF2-40B4-BE49-F238E27FC236}">
                <a16:creationId xmlns:a16="http://schemas.microsoft.com/office/drawing/2014/main" id="{66CDC6EB-BBF9-D311-8D47-F67F9AC7523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17165" y="1947553"/>
            <a:ext cx="5571066" cy="3859689"/>
          </a:xfrm>
          <a:prstGeom prst="rect">
            <a:avLst/>
          </a:prstGeom>
        </p:spPr>
      </p:pic>
      <p:sp>
        <p:nvSpPr>
          <p:cNvPr id="8" name="TextBox 7">
            <a:extLst>
              <a:ext uri="{FF2B5EF4-FFF2-40B4-BE49-F238E27FC236}">
                <a16:creationId xmlns:a16="http://schemas.microsoft.com/office/drawing/2014/main" id="{7BC3E19F-A0A0-8B1E-4327-65DA5D469C4B}"/>
              </a:ext>
            </a:extLst>
          </p:cNvPr>
          <p:cNvSpPr txBox="1"/>
          <p:nvPr/>
        </p:nvSpPr>
        <p:spPr>
          <a:xfrm>
            <a:off x="1379621" y="5807242"/>
            <a:ext cx="3998829" cy="646331"/>
          </a:xfrm>
          <a:prstGeom prst="rect">
            <a:avLst/>
          </a:prstGeom>
          <a:noFill/>
        </p:spPr>
        <p:txBody>
          <a:bodyPr wrap="square" rtlCol="0">
            <a:spAutoFit/>
          </a:bodyPr>
          <a:lstStyle/>
          <a:p>
            <a:r>
              <a:rPr lang="en-US">
                <a:solidFill>
                  <a:schemeClr val="bg1"/>
                </a:solidFill>
              </a:rPr>
              <a:t>#1-Itinerary, #2-Fare Info, #3-Boarding Pass</a:t>
            </a:r>
          </a:p>
        </p:txBody>
      </p:sp>
      <p:sp>
        <p:nvSpPr>
          <p:cNvPr id="9" name="TextBox 8">
            <a:extLst>
              <a:ext uri="{FF2B5EF4-FFF2-40B4-BE49-F238E27FC236}">
                <a16:creationId xmlns:a16="http://schemas.microsoft.com/office/drawing/2014/main" id="{BF617C59-A94B-CA34-98B6-D1D71B654FF2}"/>
              </a:ext>
            </a:extLst>
          </p:cNvPr>
          <p:cNvSpPr txBox="1"/>
          <p:nvPr/>
        </p:nvSpPr>
        <p:spPr>
          <a:xfrm>
            <a:off x="6813553" y="5534526"/>
            <a:ext cx="4178298" cy="369332"/>
          </a:xfrm>
          <a:prstGeom prst="rect">
            <a:avLst/>
          </a:prstGeom>
          <a:noFill/>
        </p:spPr>
        <p:txBody>
          <a:bodyPr wrap="square" rtlCol="0">
            <a:spAutoFit/>
          </a:bodyPr>
          <a:lstStyle/>
          <a:p>
            <a:pPr algn="ctr"/>
            <a:r>
              <a:rPr lang="en-US">
                <a:solidFill>
                  <a:schemeClr val="bg1"/>
                </a:solidFill>
              </a:rPr>
              <a:t>Unneeded Ticket Stock</a:t>
            </a:r>
          </a:p>
        </p:txBody>
      </p:sp>
      <p:pic>
        <p:nvPicPr>
          <p:cNvPr id="18" name="Audio 17">
            <a:extLst>
              <a:ext uri="{FF2B5EF4-FFF2-40B4-BE49-F238E27FC236}">
                <a16:creationId xmlns:a16="http://schemas.microsoft.com/office/drawing/2014/main" id="{3230B978-86DF-CE83-46EB-766EAE5DA41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15271444"/>
      </p:ext>
    </p:extLst>
  </p:cSld>
  <p:clrMapOvr>
    <a:masterClrMapping/>
  </p:clrMapOvr>
  <mc:AlternateContent xmlns:mc="http://schemas.openxmlformats.org/markup-compatibility/2006" xmlns:p14="http://schemas.microsoft.com/office/powerpoint/2010/main">
    <mc:Choice Requires="p14">
      <p:transition spd="slow" p14:dur="2000" advTm="18466"/>
    </mc:Choice>
    <mc:Fallback xmlns="">
      <p:transition spd="slow" advTm="18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EF0A64-B279-FAA1-6B23-84E4A627AB10}"/>
              </a:ext>
            </a:extLst>
          </p:cNvPr>
          <p:cNvSpPr txBox="1"/>
          <p:nvPr/>
        </p:nvSpPr>
        <p:spPr>
          <a:xfrm>
            <a:off x="1125188" y="824736"/>
            <a:ext cx="6097978" cy="369332"/>
          </a:xfrm>
          <a:prstGeom prst="rect">
            <a:avLst/>
          </a:prstGeom>
          <a:noFill/>
        </p:spPr>
        <p:txBody>
          <a:bodyPr wrap="square">
            <a:spAutoFit/>
          </a:bodyPr>
          <a:lstStyle/>
          <a:p>
            <a:r>
              <a:rPr lang="en-US" b="1"/>
              <a:t>User Persona</a:t>
            </a:r>
          </a:p>
        </p:txBody>
      </p:sp>
      <p:sp>
        <p:nvSpPr>
          <p:cNvPr id="5" name="TextBox 4">
            <a:extLst>
              <a:ext uri="{FF2B5EF4-FFF2-40B4-BE49-F238E27FC236}">
                <a16:creationId xmlns:a16="http://schemas.microsoft.com/office/drawing/2014/main" id="{C9222534-3689-5A08-7096-CA1D3C1F3151}"/>
              </a:ext>
            </a:extLst>
          </p:cNvPr>
          <p:cNvSpPr txBox="1"/>
          <p:nvPr/>
        </p:nvSpPr>
        <p:spPr>
          <a:xfrm>
            <a:off x="1125187" y="1331509"/>
            <a:ext cx="7508174" cy="923330"/>
          </a:xfrm>
          <a:prstGeom prst="rect">
            <a:avLst/>
          </a:prstGeom>
          <a:noFill/>
        </p:spPr>
        <p:txBody>
          <a:bodyPr wrap="square">
            <a:spAutoFit/>
          </a:bodyPr>
          <a:lstStyle/>
          <a:p>
            <a:r>
              <a:rPr lang="en-US">
                <a:solidFill>
                  <a:srgbClr val="000000"/>
                </a:solidFill>
              </a:rPr>
              <a:t>During irregular operations (IROPS), where flights are delayed or canceled, a ticket sometimes must be reissued if the passenger must change their flight. </a:t>
            </a:r>
          </a:p>
        </p:txBody>
      </p:sp>
      <p:sp>
        <p:nvSpPr>
          <p:cNvPr id="7" name="TextBox 6">
            <a:extLst>
              <a:ext uri="{FF2B5EF4-FFF2-40B4-BE49-F238E27FC236}">
                <a16:creationId xmlns:a16="http://schemas.microsoft.com/office/drawing/2014/main" id="{EB41AC02-1907-17D3-C939-6D9BBE71860F}"/>
              </a:ext>
            </a:extLst>
          </p:cNvPr>
          <p:cNvSpPr txBox="1"/>
          <p:nvPr/>
        </p:nvSpPr>
        <p:spPr>
          <a:xfrm>
            <a:off x="1125188" y="2392280"/>
            <a:ext cx="6097978" cy="369332"/>
          </a:xfrm>
          <a:prstGeom prst="rect">
            <a:avLst/>
          </a:prstGeom>
          <a:noFill/>
        </p:spPr>
        <p:txBody>
          <a:bodyPr wrap="square">
            <a:spAutoFit/>
          </a:bodyPr>
          <a:lstStyle/>
          <a:p>
            <a:r>
              <a:rPr lang="en-US" b="1">
                <a:solidFill>
                  <a:srgbClr val="2D3B45"/>
                </a:solidFill>
                <a:latin typeface="Aptos"/>
              </a:rPr>
              <a:t>User Problem-Solving</a:t>
            </a:r>
            <a:endParaRPr lang="en-US"/>
          </a:p>
        </p:txBody>
      </p:sp>
      <p:sp>
        <p:nvSpPr>
          <p:cNvPr id="9" name="TextBox 8">
            <a:extLst>
              <a:ext uri="{FF2B5EF4-FFF2-40B4-BE49-F238E27FC236}">
                <a16:creationId xmlns:a16="http://schemas.microsoft.com/office/drawing/2014/main" id="{7842621B-0CC9-2CC7-EFB2-397A2C38D3C4}"/>
              </a:ext>
            </a:extLst>
          </p:cNvPr>
          <p:cNvSpPr txBox="1"/>
          <p:nvPr/>
        </p:nvSpPr>
        <p:spPr>
          <a:xfrm>
            <a:off x="1125188" y="2761612"/>
            <a:ext cx="7674428" cy="2308324"/>
          </a:xfrm>
          <a:prstGeom prst="rect">
            <a:avLst/>
          </a:prstGeom>
          <a:noFill/>
        </p:spPr>
        <p:txBody>
          <a:bodyPr wrap="square" lIns="91440" tIns="45720" rIns="91440" bIns="45720" anchor="t">
            <a:spAutoFit/>
          </a:bodyPr>
          <a:lstStyle/>
          <a:p>
            <a:r>
              <a:rPr lang="en-US" sz="1800"/>
              <a:t>Current programming must be changed to eliminate the coding that prints the unneeded ticket stock items.  </a:t>
            </a:r>
          </a:p>
          <a:p>
            <a:r>
              <a:rPr lang="en-US" sz="1800"/>
              <a:t>This change would save ticket stock costs because fewer pages would be printed. Ticket stock costs $20.57 per box, and just in DFW alone, AA Agents use over 200 boxes</a:t>
            </a:r>
            <a:r>
              <a:rPr lang="en-US"/>
              <a:t> </a:t>
            </a:r>
            <a:r>
              <a:rPr lang="en-US" sz="1800"/>
              <a:t>per day</a:t>
            </a:r>
            <a:r>
              <a:rPr lang="en-US"/>
              <a:t> approximately</a:t>
            </a:r>
            <a:r>
              <a:rPr lang="en-US" sz="1800"/>
              <a:t>. This implementation will reduce ticket stock usage, </a:t>
            </a:r>
            <a:r>
              <a:rPr lang="en-US"/>
              <a:t>thus reducing</a:t>
            </a:r>
            <a:r>
              <a:rPr lang="en-US" sz="1800"/>
              <a:t> costs.</a:t>
            </a:r>
            <a:r>
              <a:rPr lang="en-US"/>
              <a:t> Plus save passengers and agents time waiting for the extra pages to print out.</a:t>
            </a:r>
            <a:endParaRPr lang="en-US" sz="1800"/>
          </a:p>
          <a:p>
            <a:endParaRPr lang="en-US" sz="1800">
              <a:solidFill>
                <a:srgbClr val="2D3B45"/>
              </a:solidFill>
            </a:endParaRPr>
          </a:p>
        </p:txBody>
      </p:sp>
      <p:sp>
        <p:nvSpPr>
          <p:cNvPr id="11" name="TextBox 10">
            <a:extLst>
              <a:ext uri="{FF2B5EF4-FFF2-40B4-BE49-F238E27FC236}">
                <a16:creationId xmlns:a16="http://schemas.microsoft.com/office/drawing/2014/main" id="{F80F5192-B03A-A93F-328A-46F0AC7285D7}"/>
              </a:ext>
            </a:extLst>
          </p:cNvPr>
          <p:cNvSpPr txBox="1"/>
          <p:nvPr/>
        </p:nvSpPr>
        <p:spPr>
          <a:xfrm>
            <a:off x="1125188" y="4369305"/>
            <a:ext cx="6097978" cy="923330"/>
          </a:xfrm>
          <a:prstGeom prst="rect">
            <a:avLst/>
          </a:prstGeom>
          <a:noFill/>
        </p:spPr>
        <p:txBody>
          <a:bodyPr wrap="square">
            <a:spAutoFit/>
          </a:bodyPr>
          <a:lstStyle/>
          <a:p>
            <a:endParaRPr lang="en-US" b="1">
              <a:solidFill>
                <a:srgbClr val="2D3B45"/>
              </a:solidFill>
              <a:ea typeface="+mj-lt"/>
              <a:cs typeface="+mj-lt"/>
            </a:endParaRPr>
          </a:p>
          <a:p>
            <a:endParaRPr lang="en-US" b="1">
              <a:solidFill>
                <a:srgbClr val="2D3B45"/>
              </a:solidFill>
              <a:ea typeface="+mj-lt"/>
              <a:cs typeface="+mj-lt"/>
            </a:endParaRPr>
          </a:p>
          <a:p>
            <a:r>
              <a:rPr lang="en-US" b="1">
                <a:solidFill>
                  <a:srgbClr val="2D3B45"/>
                </a:solidFill>
                <a:ea typeface="+mj-lt"/>
                <a:cs typeface="+mj-lt"/>
              </a:rPr>
              <a:t>User Interaction</a:t>
            </a:r>
            <a:endParaRPr lang="en-US"/>
          </a:p>
        </p:txBody>
      </p:sp>
      <p:sp>
        <p:nvSpPr>
          <p:cNvPr id="13" name="TextBox 12">
            <a:extLst>
              <a:ext uri="{FF2B5EF4-FFF2-40B4-BE49-F238E27FC236}">
                <a16:creationId xmlns:a16="http://schemas.microsoft.com/office/drawing/2014/main" id="{706A7E73-44C2-AFE7-114E-690C3AB03E59}"/>
              </a:ext>
            </a:extLst>
          </p:cNvPr>
          <p:cNvSpPr txBox="1"/>
          <p:nvPr/>
        </p:nvSpPr>
        <p:spPr>
          <a:xfrm>
            <a:off x="1125188" y="4692471"/>
            <a:ext cx="7674428" cy="1200329"/>
          </a:xfrm>
          <a:prstGeom prst="rect">
            <a:avLst/>
          </a:prstGeom>
          <a:noFill/>
        </p:spPr>
        <p:txBody>
          <a:bodyPr wrap="square">
            <a:spAutoFit/>
          </a:bodyPr>
          <a:lstStyle/>
          <a:p>
            <a:endParaRPr lang="en-US"/>
          </a:p>
          <a:p>
            <a:endParaRPr lang="en-US"/>
          </a:p>
          <a:p>
            <a:r>
              <a:rPr lang="en-US"/>
              <a:t>Saving passengers' time, the agent's time, and the company's money would justify this implementation. </a:t>
            </a:r>
          </a:p>
        </p:txBody>
      </p:sp>
      <p:pic>
        <p:nvPicPr>
          <p:cNvPr id="15" name="Audio 14">
            <a:extLst>
              <a:ext uri="{FF2B5EF4-FFF2-40B4-BE49-F238E27FC236}">
                <a16:creationId xmlns:a16="http://schemas.microsoft.com/office/drawing/2014/main" id="{5B7BDA98-FC60-85D4-7BF0-989D77E8227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43196973"/>
      </p:ext>
    </p:extLst>
  </p:cSld>
  <p:clrMapOvr>
    <a:masterClrMapping/>
  </p:clrMapOvr>
  <mc:AlternateContent xmlns:mc="http://schemas.openxmlformats.org/markup-compatibility/2006">
    <mc:Choice xmlns:p14="http://schemas.microsoft.com/office/powerpoint/2010/main" Requires="p14">
      <p:transition spd="slow" p14:dur="2000" advTm="18916"/>
    </mc:Choice>
    <mc:Fallback>
      <p:transition spd="slow" advTm="18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973AD-DD03-0623-3FC0-439525FEDDAE}"/>
              </a:ext>
            </a:extLst>
          </p:cNvPr>
          <p:cNvSpPr>
            <a:spLocks noGrp="1"/>
          </p:cNvSpPr>
          <p:nvPr>
            <p:ph type="title"/>
          </p:nvPr>
        </p:nvSpPr>
        <p:spPr>
          <a:xfrm>
            <a:off x="838200" y="365126"/>
            <a:ext cx="10515600" cy="953036"/>
          </a:xfrm>
        </p:spPr>
        <p:txBody>
          <a:bodyPr/>
          <a:lstStyle/>
          <a:p>
            <a:r>
              <a:rPr lang="en-US"/>
              <a:t>Solution To Reduce Ticket Stock</a:t>
            </a:r>
          </a:p>
        </p:txBody>
      </p:sp>
      <p:sp>
        <p:nvSpPr>
          <p:cNvPr id="3" name="Content Placeholder 2">
            <a:extLst>
              <a:ext uri="{FF2B5EF4-FFF2-40B4-BE49-F238E27FC236}">
                <a16:creationId xmlns:a16="http://schemas.microsoft.com/office/drawing/2014/main" id="{632712B5-9A26-6B82-DDA8-69BC31E0670B}"/>
              </a:ext>
            </a:extLst>
          </p:cNvPr>
          <p:cNvSpPr>
            <a:spLocks noGrp="1"/>
          </p:cNvSpPr>
          <p:nvPr>
            <p:ph idx="1"/>
          </p:nvPr>
        </p:nvSpPr>
        <p:spPr>
          <a:xfrm>
            <a:off x="838200" y="1318162"/>
            <a:ext cx="10515600" cy="4858801"/>
          </a:xfrm>
        </p:spPr>
        <p:txBody>
          <a:bodyPr vert="horz" lIns="91440" tIns="45720" rIns="91440" bIns="45720" rtlCol="0" anchor="t">
            <a:normAutofit/>
          </a:bodyPr>
          <a:lstStyle/>
          <a:p>
            <a:r>
              <a:rPr lang="en-US">
                <a:latin typeface="Aptos"/>
                <a:cs typeface="Arial"/>
              </a:rPr>
              <a:t>Create a database using MySQL to store airline reissue tables, such as: </a:t>
            </a:r>
          </a:p>
          <a:p>
            <a:pPr lvl="1"/>
            <a:r>
              <a:rPr lang="en-US" sz="2800">
                <a:latin typeface="Aptos"/>
                <a:cs typeface="Arial"/>
              </a:rPr>
              <a:t>Reservation details </a:t>
            </a:r>
          </a:p>
          <a:p>
            <a:pPr lvl="1"/>
            <a:r>
              <a:rPr lang="en-US" sz="2800">
                <a:latin typeface="Aptos"/>
                <a:cs typeface="Arial"/>
              </a:rPr>
              <a:t>Flight information </a:t>
            </a:r>
          </a:p>
          <a:p>
            <a:pPr lvl="1"/>
            <a:r>
              <a:rPr lang="en-US" sz="2800">
                <a:latin typeface="Aptos"/>
                <a:cs typeface="Arial"/>
              </a:rPr>
              <a:t>Passenger data</a:t>
            </a:r>
          </a:p>
          <a:p>
            <a:r>
              <a:rPr lang="en-US">
                <a:latin typeface="Aptos"/>
                <a:cs typeface="Arial"/>
              </a:rPr>
              <a:t>Use Visual Studio as a source code editor for </a:t>
            </a:r>
            <a:r>
              <a:rPr lang="en-US" b="0" i="0">
                <a:solidFill>
                  <a:srgbClr val="1F1F1F"/>
                </a:solidFill>
                <a:effectLst/>
                <a:latin typeface="Aptos"/>
                <a:cs typeface="Arial"/>
              </a:rPr>
              <a:t>intelligent code completion, snippets, code refactoring, and embedded version control with GitHub. </a:t>
            </a:r>
          </a:p>
          <a:p>
            <a:r>
              <a:rPr lang="en-US">
                <a:solidFill>
                  <a:srgbClr val="1F1F1F"/>
                </a:solidFill>
                <a:latin typeface="Aptos"/>
                <a:cs typeface="Arial"/>
              </a:rPr>
              <a:t>Use GitHub as a repository to store, share, and write code with others if necessary, to showcase, track and manage changes to any code over time. </a:t>
            </a:r>
            <a:endParaRPr lang="en-US">
              <a:latin typeface="Aptos"/>
              <a:cs typeface="Arial"/>
            </a:endParaRPr>
          </a:p>
        </p:txBody>
      </p:sp>
      <p:pic>
        <p:nvPicPr>
          <p:cNvPr id="15" name="Audio 14">
            <a:extLst>
              <a:ext uri="{FF2B5EF4-FFF2-40B4-BE49-F238E27FC236}">
                <a16:creationId xmlns:a16="http://schemas.microsoft.com/office/drawing/2014/main" id="{24BFCD9B-36D6-DAE5-EFF9-7CF275EDC3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51510951"/>
      </p:ext>
    </p:extLst>
  </p:cSld>
  <p:clrMapOvr>
    <a:masterClrMapping/>
  </p:clrMapOvr>
  <mc:AlternateContent xmlns:mc="http://schemas.openxmlformats.org/markup-compatibility/2006">
    <mc:Choice xmlns:p14="http://schemas.microsoft.com/office/powerpoint/2010/main" Requires="p14">
      <p:transition spd="slow" p14:dur="2000" advTm="16094"/>
    </mc:Choice>
    <mc:Fallback>
      <p:transition spd="slow" advTm="160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81714-979A-853F-CE7A-A87F303C323A}"/>
              </a:ext>
            </a:extLst>
          </p:cNvPr>
          <p:cNvSpPr>
            <a:spLocks noGrp="1"/>
          </p:cNvSpPr>
          <p:nvPr>
            <p:ph type="title"/>
          </p:nvPr>
        </p:nvSpPr>
        <p:spPr>
          <a:xfrm>
            <a:off x="838200" y="365126"/>
            <a:ext cx="10515600" cy="668028"/>
          </a:xfrm>
        </p:spPr>
        <p:txBody>
          <a:bodyPr>
            <a:normAutofit fontScale="90000"/>
          </a:bodyPr>
          <a:lstStyle/>
          <a:p>
            <a:r>
              <a:rPr lang="en-US"/>
              <a:t>MySQL: </a:t>
            </a:r>
            <a:r>
              <a:rPr lang="en-US" err="1"/>
              <a:t>final_airline_reissue</a:t>
            </a:r>
            <a:r>
              <a:rPr lang="en-US"/>
              <a:t> code</a:t>
            </a:r>
          </a:p>
        </p:txBody>
      </p:sp>
      <p:sp>
        <p:nvSpPr>
          <p:cNvPr id="3" name="Content Placeholder 2">
            <a:extLst>
              <a:ext uri="{FF2B5EF4-FFF2-40B4-BE49-F238E27FC236}">
                <a16:creationId xmlns:a16="http://schemas.microsoft.com/office/drawing/2014/main" id="{FBE3B822-F559-023C-057E-EA5092A678A3}"/>
              </a:ext>
            </a:extLst>
          </p:cNvPr>
          <p:cNvSpPr>
            <a:spLocks noGrp="1"/>
          </p:cNvSpPr>
          <p:nvPr>
            <p:ph sz="half" idx="1"/>
          </p:nvPr>
        </p:nvSpPr>
        <p:spPr>
          <a:xfrm>
            <a:off x="838200" y="1128156"/>
            <a:ext cx="3401291" cy="5359316"/>
          </a:xfrm>
        </p:spPr>
        <p:txBody>
          <a:bodyPr>
            <a:normAutofit fontScale="25000" lnSpcReduction="20000"/>
          </a:bodyPr>
          <a:lstStyle/>
          <a:p>
            <a:pPr>
              <a:lnSpc>
                <a:spcPct val="120000"/>
              </a:lnSpc>
            </a:pPr>
            <a:r>
              <a:rPr lang="en-US" sz="3600">
                <a:latin typeface="Arial" panose="020B0604020202020204" pitchFamily="34" charset="0"/>
                <a:cs typeface="Arial" panose="020B0604020202020204" pitchFamily="34" charset="0"/>
              </a:rPr>
              <a:t>DROP TABLE IF EXISTS Reservations;</a:t>
            </a:r>
          </a:p>
          <a:p>
            <a:pPr>
              <a:lnSpc>
                <a:spcPct val="120000"/>
              </a:lnSpc>
            </a:pPr>
            <a:r>
              <a:rPr lang="en-US" sz="3600">
                <a:latin typeface="Arial" panose="020B0604020202020204" pitchFamily="34" charset="0"/>
                <a:cs typeface="Arial" panose="020B0604020202020204" pitchFamily="34" charset="0"/>
              </a:rPr>
              <a:t>DROP TABLE IF EXISTS Flights;</a:t>
            </a:r>
          </a:p>
          <a:p>
            <a:pPr>
              <a:lnSpc>
                <a:spcPct val="120000"/>
              </a:lnSpc>
            </a:pPr>
            <a:r>
              <a:rPr lang="en-US" sz="3600">
                <a:latin typeface="Arial" panose="020B0604020202020204" pitchFamily="34" charset="0"/>
                <a:cs typeface="Arial" panose="020B0604020202020204" pitchFamily="34" charset="0"/>
              </a:rPr>
              <a:t>DROP TABLE IF EXISTS Passengers;</a:t>
            </a:r>
          </a:p>
          <a:p>
            <a:pPr>
              <a:lnSpc>
                <a:spcPct val="120000"/>
              </a:lnSpc>
            </a:pPr>
            <a:endParaRPr lang="en-US" sz="3600">
              <a:latin typeface="Arial" panose="020B0604020202020204" pitchFamily="34" charset="0"/>
              <a:cs typeface="Arial" panose="020B0604020202020204" pitchFamily="34" charset="0"/>
            </a:endParaRPr>
          </a:p>
          <a:p>
            <a:pPr>
              <a:lnSpc>
                <a:spcPct val="120000"/>
              </a:lnSpc>
            </a:pPr>
            <a:r>
              <a:rPr lang="en-US" sz="3600">
                <a:latin typeface="Arial" panose="020B0604020202020204" pitchFamily="34" charset="0"/>
                <a:cs typeface="Arial" panose="020B0604020202020204" pitchFamily="34" charset="0"/>
              </a:rPr>
              <a:t>-- STEP 2: Create Passengers table</a:t>
            </a:r>
          </a:p>
          <a:p>
            <a:pPr>
              <a:lnSpc>
                <a:spcPct val="120000"/>
              </a:lnSpc>
            </a:pPr>
            <a:r>
              <a:rPr lang="en-US" sz="3600">
                <a:latin typeface="Arial" panose="020B0604020202020204" pitchFamily="34" charset="0"/>
                <a:cs typeface="Arial" panose="020B0604020202020204" pitchFamily="34" charset="0"/>
              </a:rPr>
              <a:t>CREATE TABLE Passengers (</a:t>
            </a:r>
          </a:p>
          <a:p>
            <a:pPr>
              <a:lnSpc>
                <a:spcPct val="120000"/>
              </a:lnSpc>
            </a:pPr>
            <a:r>
              <a:rPr lang="en-US" sz="3600">
                <a:latin typeface="Arial" panose="020B0604020202020204" pitchFamily="34" charset="0"/>
                <a:cs typeface="Arial" panose="020B0604020202020204" pitchFamily="34" charset="0"/>
              </a:rPr>
              <a:t>   </a:t>
            </a:r>
            <a:r>
              <a:rPr lang="en-US" sz="3600" err="1">
                <a:latin typeface="Arial" panose="020B0604020202020204" pitchFamily="34" charset="0"/>
                <a:cs typeface="Arial" panose="020B0604020202020204" pitchFamily="34" charset="0"/>
              </a:rPr>
              <a:t>passenger_id</a:t>
            </a:r>
            <a:r>
              <a:rPr lang="en-US" sz="3600">
                <a:latin typeface="Arial" panose="020B0604020202020204" pitchFamily="34" charset="0"/>
                <a:cs typeface="Arial" panose="020B0604020202020204" pitchFamily="34" charset="0"/>
              </a:rPr>
              <a:t> INT AUTO_INCREMENT PRIMARY KEY,</a:t>
            </a:r>
          </a:p>
          <a:p>
            <a:pPr>
              <a:lnSpc>
                <a:spcPct val="120000"/>
              </a:lnSpc>
            </a:pPr>
            <a:r>
              <a:rPr lang="en-US" sz="3600">
                <a:latin typeface="Arial" panose="020B0604020202020204" pitchFamily="34" charset="0"/>
                <a:cs typeface="Arial" panose="020B0604020202020204" pitchFamily="34" charset="0"/>
              </a:rPr>
              <a:t>   </a:t>
            </a:r>
            <a:r>
              <a:rPr lang="en-US" sz="3600" err="1">
                <a:latin typeface="Arial" panose="020B0604020202020204" pitchFamily="34" charset="0"/>
                <a:cs typeface="Arial" panose="020B0604020202020204" pitchFamily="34" charset="0"/>
              </a:rPr>
              <a:t>record_locator</a:t>
            </a:r>
            <a:r>
              <a:rPr lang="en-US" sz="3600">
                <a:latin typeface="Arial" panose="020B0604020202020204" pitchFamily="34" charset="0"/>
                <a:cs typeface="Arial" panose="020B0604020202020204" pitchFamily="34" charset="0"/>
              </a:rPr>
              <a:t> VARCHAR(10),</a:t>
            </a:r>
          </a:p>
          <a:p>
            <a:pPr>
              <a:lnSpc>
                <a:spcPct val="120000"/>
              </a:lnSpc>
            </a:pPr>
            <a:r>
              <a:rPr lang="en-US" sz="3600">
                <a:latin typeface="Arial" panose="020B0604020202020204" pitchFamily="34" charset="0"/>
                <a:cs typeface="Arial" panose="020B0604020202020204" pitchFamily="34" charset="0"/>
              </a:rPr>
              <a:t>   name VARCHAR(255)</a:t>
            </a:r>
          </a:p>
          <a:p>
            <a:pPr>
              <a:lnSpc>
                <a:spcPct val="120000"/>
              </a:lnSpc>
            </a:pPr>
            <a:r>
              <a:rPr lang="en-US" sz="3600">
                <a:latin typeface="Arial" panose="020B0604020202020204" pitchFamily="34" charset="0"/>
                <a:cs typeface="Arial" panose="020B0604020202020204" pitchFamily="34" charset="0"/>
              </a:rPr>
              <a:t>);</a:t>
            </a:r>
          </a:p>
          <a:p>
            <a:pPr>
              <a:lnSpc>
                <a:spcPct val="120000"/>
              </a:lnSpc>
            </a:pPr>
            <a:r>
              <a:rPr lang="en-US" sz="3600">
                <a:latin typeface="Arial" panose="020B0604020202020204" pitchFamily="34" charset="0"/>
                <a:cs typeface="Arial" panose="020B0604020202020204" pitchFamily="34" charset="0"/>
              </a:rPr>
              <a:t>-- STEP 3: Create Flights table</a:t>
            </a:r>
          </a:p>
          <a:p>
            <a:pPr>
              <a:lnSpc>
                <a:spcPct val="120000"/>
              </a:lnSpc>
            </a:pPr>
            <a:r>
              <a:rPr lang="en-US" sz="3600">
                <a:latin typeface="Arial" panose="020B0604020202020204" pitchFamily="34" charset="0"/>
                <a:cs typeface="Arial" panose="020B0604020202020204" pitchFamily="34" charset="0"/>
              </a:rPr>
              <a:t>CREATE TABLE Flights (</a:t>
            </a:r>
          </a:p>
          <a:p>
            <a:pPr>
              <a:lnSpc>
                <a:spcPct val="120000"/>
              </a:lnSpc>
            </a:pPr>
            <a:r>
              <a:rPr lang="en-US" sz="3600">
                <a:latin typeface="Arial" panose="020B0604020202020204" pitchFamily="34" charset="0"/>
                <a:cs typeface="Arial" panose="020B0604020202020204" pitchFamily="34" charset="0"/>
              </a:rPr>
              <a:t>   </a:t>
            </a:r>
            <a:r>
              <a:rPr lang="en-US" sz="3600" err="1">
                <a:latin typeface="Arial" panose="020B0604020202020204" pitchFamily="34" charset="0"/>
                <a:cs typeface="Arial" panose="020B0604020202020204" pitchFamily="34" charset="0"/>
              </a:rPr>
              <a:t>flight_id</a:t>
            </a:r>
            <a:r>
              <a:rPr lang="en-US" sz="3600">
                <a:latin typeface="Arial" panose="020B0604020202020204" pitchFamily="34" charset="0"/>
                <a:cs typeface="Arial" panose="020B0604020202020204" pitchFamily="34" charset="0"/>
              </a:rPr>
              <a:t> INT AUTO_INCREMENT PRIMARY KEY,</a:t>
            </a:r>
          </a:p>
          <a:p>
            <a:pPr>
              <a:lnSpc>
                <a:spcPct val="120000"/>
              </a:lnSpc>
            </a:pPr>
            <a:r>
              <a:rPr lang="en-US" sz="3600">
                <a:latin typeface="Arial" panose="020B0604020202020204" pitchFamily="34" charset="0"/>
                <a:cs typeface="Arial" panose="020B0604020202020204" pitchFamily="34" charset="0"/>
              </a:rPr>
              <a:t>   </a:t>
            </a:r>
            <a:r>
              <a:rPr lang="en-US" sz="3600" err="1">
                <a:latin typeface="Arial" panose="020B0604020202020204" pitchFamily="34" charset="0"/>
                <a:cs typeface="Arial" panose="020B0604020202020204" pitchFamily="34" charset="0"/>
              </a:rPr>
              <a:t>flight_number</a:t>
            </a:r>
            <a:r>
              <a:rPr lang="en-US" sz="3600">
                <a:latin typeface="Arial" panose="020B0604020202020204" pitchFamily="34" charset="0"/>
                <a:cs typeface="Arial" panose="020B0604020202020204" pitchFamily="34" charset="0"/>
              </a:rPr>
              <a:t> VARCHAR(10),</a:t>
            </a:r>
          </a:p>
          <a:p>
            <a:pPr>
              <a:lnSpc>
                <a:spcPct val="120000"/>
              </a:lnSpc>
            </a:pPr>
            <a:r>
              <a:rPr lang="en-US" sz="3600">
                <a:latin typeface="Arial" panose="020B0604020202020204" pitchFamily="34" charset="0"/>
                <a:cs typeface="Arial" panose="020B0604020202020204" pitchFamily="34" charset="0"/>
              </a:rPr>
              <a:t>   </a:t>
            </a:r>
            <a:r>
              <a:rPr lang="en-US" sz="3600" err="1">
                <a:latin typeface="Arial" panose="020B0604020202020204" pitchFamily="34" charset="0"/>
                <a:cs typeface="Arial" panose="020B0604020202020204" pitchFamily="34" charset="0"/>
              </a:rPr>
              <a:t>date_of_flight</a:t>
            </a:r>
            <a:r>
              <a:rPr lang="en-US" sz="3600">
                <a:latin typeface="Arial" panose="020B0604020202020204" pitchFamily="34" charset="0"/>
                <a:cs typeface="Arial" panose="020B0604020202020204" pitchFamily="34" charset="0"/>
              </a:rPr>
              <a:t> DATE,</a:t>
            </a:r>
          </a:p>
          <a:p>
            <a:pPr>
              <a:lnSpc>
                <a:spcPct val="120000"/>
              </a:lnSpc>
            </a:pPr>
            <a:r>
              <a:rPr lang="en-US" sz="3600">
                <a:latin typeface="Arial" panose="020B0604020202020204" pitchFamily="34" charset="0"/>
                <a:cs typeface="Arial" panose="020B0604020202020204" pitchFamily="34" charset="0"/>
              </a:rPr>
              <a:t>   </a:t>
            </a:r>
            <a:r>
              <a:rPr lang="en-US" sz="3600" err="1">
                <a:latin typeface="Arial" panose="020B0604020202020204" pitchFamily="34" charset="0"/>
                <a:cs typeface="Arial" panose="020B0604020202020204" pitchFamily="34" charset="0"/>
              </a:rPr>
              <a:t>departure_time</a:t>
            </a:r>
            <a:r>
              <a:rPr lang="en-US" sz="3600">
                <a:latin typeface="Arial" panose="020B0604020202020204" pitchFamily="34" charset="0"/>
                <a:cs typeface="Arial" panose="020B0604020202020204" pitchFamily="34" charset="0"/>
              </a:rPr>
              <a:t> TIME,</a:t>
            </a:r>
          </a:p>
          <a:p>
            <a:pPr>
              <a:lnSpc>
                <a:spcPct val="120000"/>
              </a:lnSpc>
            </a:pPr>
            <a:r>
              <a:rPr lang="en-US" sz="3600">
                <a:latin typeface="Arial" panose="020B0604020202020204" pitchFamily="34" charset="0"/>
                <a:cs typeface="Arial" panose="020B0604020202020204" pitchFamily="34" charset="0"/>
              </a:rPr>
              <a:t>   </a:t>
            </a:r>
            <a:r>
              <a:rPr lang="en-US" sz="3600" err="1">
                <a:latin typeface="Arial" panose="020B0604020202020204" pitchFamily="34" charset="0"/>
                <a:cs typeface="Arial" panose="020B0604020202020204" pitchFamily="34" charset="0"/>
              </a:rPr>
              <a:t>arrival_time</a:t>
            </a:r>
            <a:r>
              <a:rPr lang="en-US" sz="3600">
                <a:latin typeface="Arial" panose="020B0604020202020204" pitchFamily="34" charset="0"/>
                <a:cs typeface="Arial" panose="020B0604020202020204" pitchFamily="34" charset="0"/>
              </a:rPr>
              <a:t> TIME,</a:t>
            </a:r>
          </a:p>
          <a:p>
            <a:pPr>
              <a:lnSpc>
                <a:spcPct val="120000"/>
              </a:lnSpc>
            </a:pPr>
            <a:r>
              <a:rPr lang="en-US" sz="3600"/>
              <a:t> </a:t>
            </a:r>
            <a:r>
              <a:rPr lang="en-US" sz="3600" err="1"/>
              <a:t>class_of_service</a:t>
            </a:r>
            <a:r>
              <a:rPr lang="en-US" sz="3600"/>
              <a:t> VARCHAR(50),</a:t>
            </a:r>
          </a:p>
          <a:p>
            <a:pPr>
              <a:lnSpc>
                <a:spcPct val="120000"/>
              </a:lnSpc>
            </a:pPr>
            <a:r>
              <a:rPr lang="en-US" sz="3600"/>
              <a:t>   </a:t>
            </a:r>
            <a:r>
              <a:rPr lang="en-US" sz="3600" err="1"/>
              <a:t>origin_city</a:t>
            </a:r>
            <a:r>
              <a:rPr lang="en-US" sz="3600"/>
              <a:t> VARCHAR(255),</a:t>
            </a:r>
          </a:p>
          <a:p>
            <a:pPr>
              <a:lnSpc>
                <a:spcPct val="120000"/>
              </a:lnSpc>
            </a:pPr>
            <a:r>
              <a:rPr lang="en-US" sz="3600"/>
              <a:t>   </a:t>
            </a:r>
            <a:r>
              <a:rPr lang="en-US" sz="3600" err="1"/>
              <a:t>destination_city</a:t>
            </a:r>
            <a:r>
              <a:rPr lang="en-US" sz="3600"/>
              <a:t> VARCHAR(255),</a:t>
            </a:r>
          </a:p>
          <a:p>
            <a:pPr>
              <a:lnSpc>
                <a:spcPct val="120000"/>
              </a:lnSpc>
            </a:pPr>
            <a:endParaRPr lang="en-US" sz="1000">
              <a:latin typeface="Arial" panose="020B0604020202020204" pitchFamily="34" charset="0"/>
              <a:cs typeface="Arial" panose="020B0604020202020204" pitchFamily="34" charset="0"/>
            </a:endParaRPr>
          </a:p>
        </p:txBody>
      </p:sp>
      <p:sp>
        <p:nvSpPr>
          <p:cNvPr id="4" name="Content Placeholder 3">
            <a:extLst>
              <a:ext uri="{FF2B5EF4-FFF2-40B4-BE49-F238E27FC236}">
                <a16:creationId xmlns:a16="http://schemas.microsoft.com/office/drawing/2014/main" id="{81357C35-F10E-14B0-FB15-FE09220DD9D5}"/>
              </a:ext>
            </a:extLst>
          </p:cNvPr>
          <p:cNvSpPr>
            <a:spLocks noGrp="1"/>
          </p:cNvSpPr>
          <p:nvPr>
            <p:ph sz="half" idx="2"/>
          </p:nvPr>
        </p:nvSpPr>
        <p:spPr>
          <a:xfrm>
            <a:off x="4239491" y="1128155"/>
            <a:ext cx="3401291" cy="5359316"/>
          </a:xfrm>
        </p:spPr>
        <p:txBody>
          <a:bodyPr>
            <a:normAutofit fontScale="25000" lnSpcReduction="20000"/>
          </a:bodyPr>
          <a:lstStyle/>
          <a:p>
            <a:pPr>
              <a:lnSpc>
                <a:spcPct val="120000"/>
              </a:lnSpc>
            </a:pPr>
            <a:r>
              <a:rPr lang="en-US" sz="4000"/>
              <a:t> CONSTRAINT </a:t>
            </a:r>
            <a:r>
              <a:rPr lang="en-US" sz="4000" err="1"/>
              <a:t>flight_number_format</a:t>
            </a:r>
            <a:r>
              <a:rPr lang="en-US" sz="4000"/>
              <a:t> CHECK (</a:t>
            </a:r>
            <a:r>
              <a:rPr lang="en-US" sz="4000" err="1"/>
              <a:t>flight_number</a:t>
            </a:r>
            <a:r>
              <a:rPr lang="en-US" sz="4000"/>
              <a:t> REGEXP '^[A-Z]{2}[0-9]{1,4}$')</a:t>
            </a:r>
          </a:p>
          <a:p>
            <a:pPr>
              <a:lnSpc>
                <a:spcPct val="120000"/>
              </a:lnSpc>
            </a:pPr>
            <a:r>
              <a:rPr lang="en-US" sz="4000"/>
              <a:t>);</a:t>
            </a:r>
          </a:p>
          <a:p>
            <a:pPr>
              <a:lnSpc>
                <a:spcPct val="120000"/>
              </a:lnSpc>
            </a:pPr>
            <a:r>
              <a:rPr lang="en-US" sz="4000"/>
              <a:t>-- STEP 4: Create Reservations table</a:t>
            </a:r>
          </a:p>
          <a:p>
            <a:pPr>
              <a:lnSpc>
                <a:spcPct val="120000"/>
              </a:lnSpc>
            </a:pPr>
            <a:r>
              <a:rPr lang="en-US" sz="4000"/>
              <a:t>CREATE TABLE Reservations (</a:t>
            </a:r>
          </a:p>
          <a:p>
            <a:pPr>
              <a:lnSpc>
                <a:spcPct val="120000"/>
              </a:lnSpc>
            </a:pPr>
            <a:r>
              <a:rPr lang="en-US" sz="4000"/>
              <a:t>   </a:t>
            </a:r>
            <a:r>
              <a:rPr lang="en-US" sz="4000" err="1"/>
              <a:t>reservation_id</a:t>
            </a:r>
            <a:r>
              <a:rPr lang="en-US" sz="4000"/>
              <a:t> INT AUTO_INCREMENT PRIMARY KEY,</a:t>
            </a:r>
          </a:p>
          <a:p>
            <a:pPr>
              <a:lnSpc>
                <a:spcPct val="120000"/>
              </a:lnSpc>
            </a:pPr>
            <a:r>
              <a:rPr lang="en-US" sz="4000"/>
              <a:t>   </a:t>
            </a:r>
            <a:r>
              <a:rPr lang="en-US" sz="4000" err="1"/>
              <a:t>passenger_id</a:t>
            </a:r>
            <a:r>
              <a:rPr lang="en-US" sz="4000"/>
              <a:t> INT,</a:t>
            </a:r>
          </a:p>
          <a:p>
            <a:pPr>
              <a:lnSpc>
                <a:spcPct val="120000"/>
              </a:lnSpc>
            </a:pPr>
            <a:r>
              <a:rPr lang="en-US" sz="4000"/>
              <a:t>   </a:t>
            </a:r>
            <a:r>
              <a:rPr lang="en-US" sz="4000" err="1"/>
              <a:t>flight_id</a:t>
            </a:r>
            <a:r>
              <a:rPr lang="en-US" sz="4000"/>
              <a:t> INT,</a:t>
            </a:r>
          </a:p>
          <a:p>
            <a:pPr>
              <a:lnSpc>
                <a:spcPct val="120000"/>
              </a:lnSpc>
            </a:pPr>
            <a:r>
              <a:rPr lang="en-US" sz="4000"/>
              <a:t>   </a:t>
            </a:r>
            <a:r>
              <a:rPr lang="en-US" sz="4000" err="1"/>
              <a:t>ticket_status</a:t>
            </a:r>
            <a:r>
              <a:rPr lang="en-US" sz="4000"/>
              <a:t> ENUM('booked', 'reissued', 'canceled'),</a:t>
            </a:r>
          </a:p>
          <a:p>
            <a:pPr>
              <a:lnSpc>
                <a:spcPct val="120000"/>
              </a:lnSpc>
            </a:pPr>
            <a:r>
              <a:rPr lang="en-US" sz="4000"/>
              <a:t>   FOREIGN KEY (</a:t>
            </a:r>
            <a:r>
              <a:rPr lang="en-US" sz="4000" err="1"/>
              <a:t>passenger_id</a:t>
            </a:r>
            <a:r>
              <a:rPr lang="en-US" sz="4000"/>
              <a:t>) REFERENCES Passengers(</a:t>
            </a:r>
            <a:r>
              <a:rPr lang="en-US" sz="4000" err="1"/>
              <a:t>passenger_id</a:t>
            </a:r>
            <a:r>
              <a:rPr lang="en-US" sz="4000"/>
              <a:t>),</a:t>
            </a:r>
          </a:p>
          <a:p>
            <a:pPr>
              <a:lnSpc>
                <a:spcPct val="120000"/>
              </a:lnSpc>
            </a:pPr>
            <a:r>
              <a:rPr lang="en-US" sz="4000"/>
              <a:t>   FOREIGN KEY (</a:t>
            </a:r>
            <a:r>
              <a:rPr lang="en-US" sz="4000" err="1"/>
              <a:t>flight_id</a:t>
            </a:r>
            <a:r>
              <a:rPr lang="en-US" sz="4000"/>
              <a:t>) REFERENCES Flights(</a:t>
            </a:r>
            <a:r>
              <a:rPr lang="en-US" sz="4000" err="1"/>
              <a:t>flight_id</a:t>
            </a:r>
            <a:r>
              <a:rPr lang="en-US" sz="4000"/>
              <a:t>)</a:t>
            </a:r>
          </a:p>
          <a:p>
            <a:pPr>
              <a:lnSpc>
                <a:spcPct val="120000"/>
              </a:lnSpc>
            </a:pPr>
            <a:r>
              <a:rPr lang="en-US" sz="4000"/>
              <a:t>);</a:t>
            </a:r>
          </a:p>
          <a:p>
            <a:r>
              <a:rPr lang="en-US" sz="4000"/>
              <a:t>-- STEP 5: Insert sample passengers</a:t>
            </a:r>
          </a:p>
          <a:p>
            <a:r>
              <a:rPr lang="en-US" sz="4000"/>
              <a:t>INSERT INTO Passengers (</a:t>
            </a:r>
            <a:r>
              <a:rPr lang="en-US" sz="4000" err="1"/>
              <a:t>record_locator</a:t>
            </a:r>
            <a:r>
              <a:rPr lang="en-US" sz="4000"/>
              <a:t>, name)</a:t>
            </a:r>
          </a:p>
          <a:p>
            <a:r>
              <a:rPr lang="en-US" sz="4000"/>
              <a:t>VALUES</a:t>
            </a:r>
          </a:p>
          <a:p>
            <a:r>
              <a:rPr lang="en-US" sz="4000"/>
              <a:t>('QHQGVB', 'Chester Drawers'),</a:t>
            </a:r>
          </a:p>
          <a:p>
            <a:r>
              <a:rPr lang="en-US" sz="4000"/>
              <a:t>('EOAGKF', 'Snap Crackle Pop'),</a:t>
            </a:r>
          </a:p>
          <a:p>
            <a:r>
              <a:rPr lang="en-US" sz="4000"/>
              <a:t>('MZUSQY', 'Bud Weiser’);</a:t>
            </a:r>
          </a:p>
          <a:p>
            <a:endParaRPr lang="en-US" sz="2800"/>
          </a:p>
        </p:txBody>
      </p:sp>
      <p:sp>
        <p:nvSpPr>
          <p:cNvPr id="5" name="TextBox 4">
            <a:extLst>
              <a:ext uri="{FF2B5EF4-FFF2-40B4-BE49-F238E27FC236}">
                <a16:creationId xmlns:a16="http://schemas.microsoft.com/office/drawing/2014/main" id="{A5506134-E9D6-E822-603C-7A6EA124600B}"/>
              </a:ext>
            </a:extLst>
          </p:cNvPr>
          <p:cNvSpPr txBox="1"/>
          <p:nvPr/>
        </p:nvSpPr>
        <p:spPr>
          <a:xfrm>
            <a:off x="8146473" y="1223158"/>
            <a:ext cx="3348841" cy="4678204"/>
          </a:xfrm>
          <a:prstGeom prst="rect">
            <a:avLst/>
          </a:prstGeom>
          <a:noFill/>
        </p:spPr>
        <p:txBody>
          <a:bodyPr wrap="square" rtlCol="0">
            <a:spAutoFit/>
          </a:bodyPr>
          <a:lstStyle/>
          <a:p>
            <a:r>
              <a:rPr lang="en-US" sz="1000"/>
              <a:t>-- STEP 6: Insert sample flights</a:t>
            </a:r>
          </a:p>
          <a:p>
            <a:r>
              <a:rPr lang="en-US" sz="1000"/>
              <a:t>INSERT INTO Flights (</a:t>
            </a:r>
            <a:r>
              <a:rPr lang="en-US" sz="1000" err="1"/>
              <a:t>flight_number</a:t>
            </a:r>
            <a:r>
              <a:rPr lang="en-US" sz="1000"/>
              <a:t>, </a:t>
            </a:r>
            <a:r>
              <a:rPr lang="en-US" sz="1000" err="1"/>
              <a:t>date_of_flight</a:t>
            </a:r>
            <a:r>
              <a:rPr lang="en-US" sz="1000"/>
              <a:t>, </a:t>
            </a:r>
            <a:r>
              <a:rPr lang="en-US" sz="1000" err="1"/>
              <a:t>departure_time</a:t>
            </a:r>
            <a:r>
              <a:rPr lang="en-US" sz="1000"/>
              <a:t>, </a:t>
            </a:r>
            <a:r>
              <a:rPr lang="en-US" sz="1000" err="1"/>
              <a:t>arrival_time</a:t>
            </a:r>
            <a:r>
              <a:rPr lang="en-US" sz="1000"/>
              <a:t>, </a:t>
            </a:r>
            <a:r>
              <a:rPr lang="en-US" sz="1000" err="1"/>
              <a:t>class_of_service</a:t>
            </a:r>
            <a:r>
              <a:rPr lang="en-US" sz="1000"/>
              <a:t>, </a:t>
            </a:r>
            <a:r>
              <a:rPr lang="en-US" sz="1000" err="1"/>
              <a:t>origin_city</a:t>
            </a:r>
            <a:r>
              <a:rPr lang="en-US" sz="1000"/>
              <a:t>, </a:t>
            </a:r>
            <a:r>
              <a:rPr lang="en-US" sz="1000" err="1"/>
              <a:t>destination_city</a:t>
            </a:r>
            <a:r>
              <a:rPr lang="en-US" sz="1000"/>
              <a:t>)</a:t>
            </a:r>
          </a:p>
          <a:p>
            <a:r>
              <a:rPr lang="en-US" sz="1000"/>
              <a:t>VALUES</a:t>
            </a:r>
          </a:p>
          <a:p>
            <a:r>
              <a:rPr lang="en-US" sz="1000"/>
              <a:t>('AA2469', '2025-04-15', '07:00:00', '10:20:00', 'Economy', 'New York JFK', 'Los Angeles'),</a:t>
            </a:r>
          </a:p>
          <a:p>
            <a:r>
              <a:rPr lang="en-US" sz="1000"/>
              <a:t>('AA890',  '2025-04-16', '14:00:00', '17:00:00', 'Economy', 'Chicago', 'Miami'),</a:t>
            </a:r>
          </a:p>
          <a:p>
            <a:r>
              <a:rPr lang="en-US" sz="1000"/>
              <a:t>('AA348',  '2025-04-16', '21:00:00', '22:27:00', 'Economy', 'Dallas Fort Worth', 'Santa Ana'),</a:t>
            </a:r>
          </a:p>
          <a:p>
            <a:r>
              <a:rPr lang="en-US" sz="1000"/>
              <a:t>('AA36',   '2025-04-22', '18:10:00', '13:50:00', 'Business', 'Dallas Fort Worth', 'Madrid');</a:t>
            </a:r>
          </a:p>
          <a:p>
            <a:endParaRPr lang="en-US" sz="1000"/>
          </a:p>
          <a:p>
            <a:endParaRPr lang="en-US" sz="1000"/>
          </a:p>
          <a:p>
            <a:r>
              <a:rPr lang="en-US" sz="1000"/>
              <a:t>-- STEP 7: View </a:t>
            </a:r>
            <a:r>
              <a:rPr lang="en-US" sz="1000" err="1"/>
              <a:t>flight_id</a:t>
            </a:r>
            <a:r>
              <a:rPr lang="en-US" sz="1000"/>
              <a:t> for mapping</a:t>
            </a:r>
          </a:p>
          <a:p>
            <a:r>
              <a:rPr lang="en-US" sz="1000"/>
              <a:t>-- You can run this SELECT manually in your SQL editor to get actual </a:t>
            </a:r>
            <a:r>
              <a:rPr lang="en-US" sz="1000" err="1"/>
              <a:t>flight_id</a:t>
            </a:r>
            <a:r>
              <a:rPr lang="en-US" sz="1000"/>
              <a:t> values:</a:t>
            </a:r>
          </a:p>
          <a:p>
            <a:r>
              <a:rPr lang="en-US" sz="1000"/>
              <a:t>-- SELECT </a:t>
            </a:r>
            <a:r>
              <a:rPr lang="en-US" sz="1000" err="1"/>
              <a:t>flight_id</a:t>
            </a:r>
            <a:r>
              <a:rPr lang="en-US" sz="1000"/>
              <a:t>, </a:t>
            </a:r>
            <a:r>
              <a:rPr lang="en-US" sz="1000" err="1"/>
              <a:t>flight_number</a:t>
            </a:r>
            <a:r>
              <a:rPr lang="en-US" sz="1000"/>
              <a:t> FROM Flights;</a:t>
            </a:r>
          </a:p>
          <a:p>
            <a:endParaRPr lang="en-US" sz="1000"/>
          </a:p>
          <a:p>
            <a:r>
              <a:rPr lang="en-US" sz="1000"/>
              <a:t>-- STEP 8: Insert reservations (assuming </a:t>
            </a:r>
            <a:r>
              <a:rPr lang="en-US" sz="1000" err="1"/>
              <a:t>flight_ids</a:t>
            </a:r>
            <a:r>
              <a:rPr lang="en-US" sz="1000"/>
              <a:t> are 1 to 4)</a:t>
            </a:r>
          </a:p>
          <a:p>
            <a:r>
              <a:rPr lang="en-US" sz="1000"/>
              <a:t>INSERT INTO Reservations (</a:t>
            </a:r>
            <a:r>
              <a:rPr lang="en-US" sz="1000" err="1"/>
              <a:t>passenger_id</a:t>
            </a:r>
            <a:r>
              <a:rPr lang="en-US" sz="1000"/>
              <a:t>, </a:t>
            </a:r>
            <a:r>
              <a:rPr lang="en-US" sz="1000" err="1"/>
              <a:t>flight_id</a:t>
            </a:r>
            <a:r>
              <a:rPr lang="en-US" sz="1000"/>
              <a:t>, </a:t>
            </a:r>
            <a:r>
              <a:rPr lang="en-US" sz="1000" err="1"/>
              <a:t>ticket_status</a:t>
            </a:r>
            <a:r>
              <a:rPr lang="en-US" sz="1000"/>
              <a:t>)</a:t>
            </a:r>
          </a:p>
          <a:p>
            <a:r>
              <a:rPr lang="en-US" sz="1000"/>
              <a:t>VALUES</a:t>
            </a:r>
          </a:p>
          <a:p>
            <a:r>
              <a:rPr lang="en-US" sz="1000"/>
              <a:t>(1, 1, 'booked'),</a:t>
            </a:r>
          </a:p>
          <a:p>
            <a:r>
              <a:rPr lang="en-US" sz="1000"/>
              <a:t>(2, 3, 'reissued'),</a:t>
            </a:r>
          </a:p>
          <a:p>
            <a:r>
              <a:rPr lang="en-US" sz="1000"/>
              <a:t>(3, 4, 'canceled');</a:t>
            </a:r>
          </a:p>
          <a:p>
            <a:endParaRPr lang="en-US"/>
          </a:p>
        </p:txBody>
      </p:sp>
      <p:pic>
        <p:nvPicPr>
          <p:cNvPr id="8" name="Audio 7">
            <a:extLst>
              <a:ext uri="{FF2B5EF4-FFF2-40B4-BE49-F238E27FC236}">
                <a16:creationId xmlns:a16="http://schemas.microsoft.com/office/drawing/2014/main" id="{FC313E59-8F9E-02E1-CD4A-EA7224DC074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91002693"/>
      </p:ext>
    </p:extLst>
  </p:cSld>
  <p:clrMapOvr>
    <a:masterClrMapping/>
  </p:clrMapOvr>
  <mc:AlternateContent xmlns:mc="http://schemas.openxmlformats.org/markup-compatibility/2006">
    <mc:Choice xmlns:p14="http://schemas.microsoft.com/office/powerpoint/2010/main" Requires="p14">
      <p:transition spd="slow" p14:dur="2000" advTm="11374"/>
    </mc:Choice>
    <mc:Fallback>
      <p:transition spd="slow" advTm="11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BA84B-6C20-A2DE-8F7E-42EC070E06DE}"/>
              </a:ext>
            </a:extLst>
          </p:cNvPr>
          <p:cNvSpPr>
            <a:spLocks noGrp="1"/>
          </p:cNvSpPr>
          <p:nvPr>
            <p:ph type="title"/>
          </p:nvPr>
        </p:nvSpPr>
        <p:spPr>
          <a:xfrm>
            <a:off x="838200" y="365126"/>
            <a:ext cx="10515600" cy="703654"/>
          </a:xfrm>
        </p:spPr>
        <p:txBody>
          <a:bodyPr>
            <a:normAutofit/>
          </a:bodyPr>
          <a:lstStyle/>
          <a:p>
            <a:r>
              <a:rPr lang="en-US" sz="3600" dirty="0"/>
              <a:t>Output of Tables Created (</a:t>
            </a:r>
            <a:r>
              <a:rPr lang="en-US" sz="3600" dirty="0" err="1"/>
              <a:t>final_airline_reissues.sql</a:t>
            </a:r>
            <a:r>
              <a:rPr lang="en-US" sz="3600" dirty="0"/>
              <a:t>)</a:t>
            </a:r>
          </a:p>
        </p:txBody>
      </p:sp>
      <p:pic>
        <p:nvPicPr>
          <p:cNvPr id="4" name="Content Placeholder 3">
            <a:extLst>
              <a:ext uri="{FF2B5EF4-FFF2-40B4-BE49-F238E27FC236}">
                <a16:creationId xmlns:a16="http://schemas.microsoft.com/office/drawing/2014/main" id="{06C5D741-2554-B4A1-4F6F-41A1F9A8038E}"/>
              </a:ext>
            </a:extLst>
          </p:cNvPr>
          <p:cNvPicPr>
            <a:picLocks noGrp="1" noChangeAspect="1"/>
          </p:cNvPicPr>
          <p:nvPr>
            <p:ph idx="1"/>
          </p:nvPr>
        </p:nvPicPr>
        <p:blipFill>
          <a:blip r:embed="rId5"/>
          <a:stretch>
            <a:fillRect/>
          </a:stretch>
        </p:blipFill>
        <p:spPr>
          <a:xfrm>
            <a:off x="299356" y="3555998"/>
            <a:ext cx="3784600" cy="2765879"/>
          </a:xfrm>
          <a:prstGeom prst="rect">
            <a:avLst/>
          </a:prstGeom>
        </p:spPr>
      </p:pic>
      <p:pic>
        <p:nvPicPr>
          <p:cNvPr id="5" name="Picture 4">
            <a:extLst>
              <a:ext uri="{FF2B5EF4-FFF2-40B4-BE49-F238E27FC236}">
                <a16:creationId xmlns:a16="http://schemas.microsoft.com/office/drawing/2014/main" id="{9D214B81-8166-4476-6733-99E3296A48CD}"/>
              </a:ext>
            </a:extLst>
          </p:cNvPr>
          <p:cNvPicPr>
            <a:picLocks noChangeAspect="1"/>
          </p:cNvPicPr>
          <p:nvPr/>
        </p:nvPicPr>
        <p:blipFill>
          <a:blip r:embed="rId6"/>
          <a:stretch>
            <a:fillRect/>
          </a:stretch>
        </p:blipFill>
        <p:spPr>
          <a:xfrm>
            <a:off x="6745019" y="3555999"/>
            <a:ext cx="3784600" cy="2765879"/>
          </a:xfrm>
          <a:prstGeom prst="rect">
            <a:avLst/>
          </a:prstGeom>
        </p:spPr>
      </p:pic>
      <p:pic>
        <p:nvPicPr>
          <p:cNvPr id="6" name="Picture 5">
            <a:extLst>
              <a:ext uri="{FF2B5EF4-FFF2-40B4-BE49-F238E27FC236}">
                <a16:creationId xmlns:a16="http://schemas.microsoft.com/office/drawing/2014/main" id="{8580C97B-9B72-C834-F80B-0B0FDEA9FDEE}"/>
              </a:ext>
            </a:extLst>
          </p:cNvPr>
          <p:cNvPicPr>
            <a:picLocks noChangeAspect="1"/>
          </p:cNvPicPr>
          <p:nvPr/>
        </p:nvPicPr>
        <p:blipFill>
          <a:blip r:embed="rId7"/>
          <a:stretch>
            <a:fillRect/>
          </a:stretch>
        </p:blipFill>
        <p:spPr>
          <a:xfrm>
            <a:off x="1860138" y="1080724"/>
            <a:ext cx="7772400" cy="2336331"/>
          </a:xfrm>
          <a:prstGeom prst="rect">
            <a:avLst/>
          </a:prstGeom>
        </p:spPr>
      </p:pic>
      <p:pic>
        <p:nvPicPr>
          <p:cNvPr id="38" name="Audio 37">
            <a:extLst>
              <a:ext uri="{FF2B5EF4-FFF2-40B4-BE49-F238E27FC236}">
                <a16:creationId xmlns:a16="http://schemas.microsoft.com/office/drawing/2014/main" id="{0B1F2030-8BA0-0184-B99C-EEF5D1405987}"/>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29477898"/>
      </p:ext>
    </p:extLst>
  </p:cSld>
  <p:clrMapOvr>
    <a:masterClrMapping/>
  </p:clrMapOvr>
  <mc:AlternateContent xmlns:mc="http://schemas.openxmlformats.org/markup-compatibility/2006">
    <mc:Choice xmlns:p14="http://schemas.microsoft.com/office/powerpoint/2010/main" Requires="p14">
      <p:transition spd="slow" p14:dur="2000" advTm="25592"/>
    </mc:Choice>
    <mc:Fallback>
      <p:transition spd="slow" advTm="255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DDF5F91-6247-B30F-5A2C-19F565A48616}"/>
              </a:ext>
            </a:extLst>
          </p:cNvPr>
          <p:cNvPicPr>
            <a:picLocks noChangeAspect="1"/>
          </p:cNvPicPr>
          <p:nvPr/>
        </p:nvPicPr>
        <p:blipFill>
          <a:blip r:embed="rId5"/>
          <a:stretch>
            <a:fillRect/>
          </a:stretch>
        </p:blipFill>
        <p:spPr>
          <a:xfrm>
            <a:off x="2209800" y="1270813"/>
            <a:ext cx="7772400" cy="5050151"/>
          </a:xfrm>
          <a:prstGeom prst="rect">
            <a:avLst/>
          </a:prstGeom>
        </p:spPr>
      </p:pic>
      <p:sp>
        <p:nvSpPr>
          <p:cNvPr id="4" name="TextBox 3">
            <a:extLst>
              <a:ext uri="{FF2B5EF4-FFF2-40B4-BE49-F238E27FC236}">
                <a16:creationId xmlns:a16="http://schemas.microsoft.com/office/drawing/2014/main" id="{E901BC24-8BE4-CBF7-C53F-A9BD24F309EE}"/>
              </a:ext>
            </a:extLst>
          </p:cNvPr>
          <p:cNvSpPr txBox="1"/>
          <p:nvPr/>
        </p:nvSpPr>
        <p:spPr>
          <a:xfrm>
            <a:off x="2215443" y="423333"/>
            <a:ext cx="7464777"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t>Visual Studio IDE – On my local </a:t>
            </a:r>
            <a:r>
              <a:rPr lang="en-US" sz="2800" b="1" err="1"/>
              <a:t>harddrive</a:t>
            </a:r>
            <a:r>
              <a:rPr lang="en-US" sz="2800" b="1"/>
              <a:t> </a:t>
            </a:r>
          </a:p>
        </p:txBody>
      </p:sp>
      <p:pic>
        <p:nvPicPr>
          <p:cNvPr id="15" name="Audio 14">
            <a:extLst>
              <a:ext uri="{FF2B5EF4-FFF2-40B4-BE49-F238E27FC236}">
                <a16:creationId xmlns:a16="http://schemas.microsoft.com/office/drawing/2014/main" id="{EBC70A64-5FFA-9464-3797-095B483E9AF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42155268"/>
      </p:ext>
    </p:extLst>
  </p:cSld>
  <p:clrMapOvr>
    <a:masterClrMapping/>
  </p:clrMapOvr>
  <mc:AlternateContent xmlns:mc="http://schemas.openxmlformats.org/markup-compatibility/2006">
    <mc:Choice xmlns:p14="http://schemas.microsoft.com/office/powerpoint/2010/main" Requires="p14">
      <p:transition spd="slow" p14:dur="2000" advTm="17058"/>
    </mc:Choice>
    <mc:Fallback>
      <p:transition spd="slow" advTm="170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396E6-082A-32E4-D4BF-226B6DADB507}"/>
              </a:ext>
            </a:extLst>
          </p:cNvPr>
          <p:cNvSpPr>
            <a:spLocks noGrp="1"/>
          </p:cNvSpPr>
          <p:nvPr>
            <p:ph type="title"/>
          </p:nvPr>
        </p:nvSpPr>
        <p:spPr>
          <a:xfrm>
            <a:off x="598312" y="365125"/>
            <a:ext cx="11164710" cy="1763007"/>
          </a:xfrm>
        </p:spPr>
        <p:txBody>
          <a:bodyPr>
            <a:normAutofit fontScale="90000"/>
          </a:bodyPr>
          <a:lstStyle/>
          <a:p>
            <a:r>
              <a:rPr lang="en-US"/>
              <a:t>GitHub Link -</a:t>
            </a:r>
            <a:br>
              <a:rPr lang="en-US">
                <a:ea typeface="+mj-lt"/>
                <a:cs typeface="+mj-lt"/>
              </a:rPr>
            </a:br>
            <a:r>
              <a:rPr lang="en-US">
                <a:ea typeface="+mj-lt"/>
                <a:cs typeface="+mj-lt"/>
                <a:hlinkClick r:id="rId5"/>
              </a:rPr>
              <a:t>ddearing1/COSC-498-Capstone-Project: Airline Reissues SQL File</a:t>
            </a:r>
            <a:endParaRPr lang="en-US">
              <a:ea typeface="+mj-lt"/>
              <a:cs typeface="+mj-lt"/>
            </a:endParaRPr>
          </a:p>
        </p:txBody>
      </p:sp>
      <p:pic>
        <p:nvPicPr>
          <p:cNvPr id="3" name="Picture 2" descr="A screenshot of a computer&#10;&#10;AI-generated content may be incorrect.">
            <a:extLst>
              <a:ext uri="{FF2B5EF4-FFF2-40B4-BE49-F238E27FC236}">
                <a16:creationId xmlns:a16="http://schemas.microsoft.com/office/drawing/2014/main" id="{BB52B124-052F-099E-254C-E15F3CA93F2B}"/>
              </a:ext>
            </a:extLst>
          </p:cNvPr>
          <p:cNvPicPr>
            <a:picLocks noChangeAspect="1"/>
          </p:cNvPicPr>
          <p:nvPr/>
        </p:nvPicPr>
        <p:blipFill>
          <a:blip r:embed="rId6"/>
          <a:stretch>
            <a:fillRect/>
          </a:stretch>
        </p:blipFill>
        <p:spPr>
          <a:xfrm>
            <a:off x="589471" y="2270635"/>
            <a:ext cx="11286228" cy="4185786"/>
          </a:xfrm>
          <a:prstGeom prst="rect">
            <a:avLst/>
          </a:prstGeom>
        </p:spPr>
      </p:pic>
      <p:pic>
        <p:nvPicPr>
          <p:cNvPr id="18" name="Audio 17">
            <a:extLst>
              <a:ext uri="{FF2B5EF4-FFF2-40B4-BE49-F238E27FC236}">
                <a16:creationId xmlns:a16="http://schemas.microsoft.com/office/drawing/2014/main" id="{81F6A011-0BF9-A1EC-764E-2D3B59A70FE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06570646"/>
      </p:ext>
    </p:extLst>
  </p:cSld>
  <p:clrMapOvr>
    <a:masterClrMapping/>
  </p:clrMapOvr>
  <mc:AlternateContent xmlns:mc="http://schemas.openxmlformats.org/markup-compatibility/2006">
    <mc:Choice xmlns:p14="http://schemas.microsoft.com/office/powerpoint/2010/main" Requires="p14">
      <p:transition spd="slow" p14:dur="2000" advTm="11215"/>
    </mc:Choice>
    <mc:Fallback>
      <p:transition spd="slow" advTm="11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99</TotalTime>
  <Words>1304</Words>
  <Application>Microsoft Macintosh PowerPoint</Application>
  <PresentationFormat>Widescreen</PresentationFormat>
  <Paragraphs>124</Paragraphs>
  <Slides>10</Slides>
  <Notes>10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Aptos Display</vt:lpstr>
      <vt:lpstr>Arial</vt:lpstr>
      <vt:lpstr>Courier New</vt:lpstr>
      <vt:lpstr>Office Theme</vt:lpstr>
      <vt:lpstr>Airline Ticket Reissue</vt:lpstr>
      <vt:lpstr>Introduction</vt:lpstr>
      <vt:lpstr>PowerPoint Presentation</vt:lpstr>
      <vt:lpstr>PowerPoint Presentation</vt:lpstr>
      <vt:lpstr>Solution To Reduce Ticket Stock</vt:lpstr>
      <vt:lpstr>MySQL: final_airline_reissue code</vt:lpstr>
      <vt:lpstr>Output of Tables Created (final_airline_reissues.sql)</vt:lpstr>
      <vt:lpstr>PowerPoint Presentation</vt:lpstr>
      <vt:lpstr>GitHub Link - ddearing1/COSC-498-Capstone-Project: Airline Reissues SQL File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Dearing, Donna C.</dc:creator>
  <cp:lastModifiedBy>Dearing, Donna C.</cp:lastModifiedBy>
  <cp:revision>59</cp:revision>
  <dcterms:created xsi:type="dcterms:W3CDTF">2025-03-16T17:40:10Z</dcterms:created>
  <dcterms:modified xsi:type="dcterms:W3CDTF">2025-05-05T04:38:57Z</dcterms:modified>
</cp:coreProperties>
</file>